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61" r:id="rId5"/>
    <p:sldId id="260" r:id="rId6"/>
    <p:sldId id="259" r:id="rId7"/>
    <p:sldId id="268" r:id="rId8"/>
    <p:sldId id="262" r:id="rId9"/>
    <p:sldId id="273" r:id="rId10"/>
    <p:sldId id="263" r:id="rId11"/>
    <p:sldId id="272" r:id="rId12"/>
    <p:sldId id="269" r:id="rId13"/>
    <p:sldId id="264" r:id="rId14"/>
    <p:sldId id="274" r:id="rId15"/>
    <p:sldId id="270" r:id="rId16"/>
    <p:sldId id="265"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2"/>
    <p:restoredTop sz="93355"/>
  </p:normalViewPr>
  <p:slideViewPr>
    <p:cSldViewPr snapToGrid="0" snapToObjects="1">
      <p:cViewPr>
        <p:scale>
          <a:sx n="86" d="100"/>
          <a:sy n="86" d="100"/>
        </p:scale>
        <p:origin x="1208" y="4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3.tiff>
</file>

<file path=ppt/media/image4.tiff>
</file>

<file path=ppt/media/image5.tiff>
</file>

<file path=ppt/media/image6.jpg>
</file>

<file path=ppt/media/image7.jpg>
</file>

<file path=ppt/media/image8.tif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81CB95-DEF0-AA48-B18E-3C9DBF561CE5}" type="datetimeFigureOut">
              <a:rPr lang="en-US" smtClean="0"/>
              <a:t>5/24/17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3F392E-1FCD-CB43-90B5-6C19D2D32E68}" type="slidenum">
              <a:rPr lang="en-US" smtClean="0"/>
              <a:t>‹#›</a:t>
            </a:fld>
            <a:endParaRPr lang="en-US"/>
          </a:p>
        </p:txBody>
      </p:sp>
    </p:spTree>
    <p:extLst>
      <p:ext uri="{BB962C8B-B14F-4D97-AF65-F5344CB8AC3E}">
        <p14:creationId xmlns:p14="http://schemas.microsoft.com/office/powerpoint/2010/main" val="568127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Lots of cool environments/organisms</a:t>
            </a:r>
            <a:r>
              <a:rPr lang="en-US" baseline="0" dirty="0" smtClean="0"/>
              <a:t> to study microbial ecology. Highlight some of the Wisconsin study systems. Shout out to </a:t>
            </a:r>
            <a:r>
              <a:rPr lang="en-US" baseline="0" dirty="0" err="1" smtClean="0"/>
              <a:t>Suen</a:t>
            </a:r>
            <a:r>
              <a:rPr lang="en-US" baseline="0" dirty="0" smtClean="0"/>
              <a:t> lab for studying cute organisms </a:t>
            </a:r>
            <a:endParaRPr lang="en-US" dirty="0"/>
          </a:p>
        </p:txBody>
      </p:sp>
      <p:sp>
        <p:nvSpPr>
          <p:cNvPr id="4" name="Slide Number Placeholder 3"/>
          <p:cNvSpPr>
            <a:spLocks noGrp="1"/>
          </p:cNvSpPr>
          <p:nvPr>
            <p:ph type="sldNum" sz="quarter" idx="10"/>
          </p:nvPr>
        </p:nvSpPr>
        <p:spPr/>
        <p:txBody>
          <a:bodyPr/>
          <a:lstStyle/>
          <a:p>
            <a:fld id="{6C3F392E-1FCD-CB43-90B5-6C19D2D32E68}" type="slidenum">
              <a:rPr lang="en-US" smtClean="0"/>
              <a:t>2</a:t>
            </a:fld>
            <a:endParaRPr lang="en-US"/>
          </a:p>
        </p:txBody>
      </p:sp>
    </p:spTree>
    <p:extLst>
      <p:ext uri="{BB962C8B-B14F-4D97-AF65-F5344CB8AC3E}">
        <p14:creationId xmlns:p14="http://schemas.microsoft.com/office/powerpoint/2010/main" val="188362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a:t>
            </a:r>
            <a:r>
              <a:rPr lang="en-US" baseline="0" dirty="0" smtClean="0"/>
              <a:t> field sometimes we want to go beyond taxonomical information obtained through 16S or amplicon sequencing that can get you information on what the main players are in the system and their relative abundance. But what about deeper studies such as genes/pathways in specific genomes, community composition, and strain variation studies</a:t>
            </a:r>
            <a:endParaRPr lang="en-US" dirty="0" smtClean="0"/>
          </a:p>
          <a:p>
            <a:endParaRPr lang="en-US" dirty="0" smtClean="0"/>
          </a:p>
          <a:p>
            <a:r>
              <a:rPr lang="en-US" dirty="0" smtClean="0"/>
              <a:t>Phylogeny,</a:t>
            </a:r>
            <a:r>
              <a:rPr lang="en-US" baseline="0" dirty="0" smtClean="0"/>
              <a:t> Genes/pathways, Community composition, Strain variation studies </a:t>
            </a:r>
            <a:endParaRPr lang="en-US" dirty="0"/>
          </a:p>
        </p:txBody>
      </p:sp>
      <p:sp>
        <p:nvSpPr>
          <p:cNvPr id="4" name="Slide Number Placeholder 3"/>
          <p:cNvSpPr>
            <a:spLocks noGrp="1"/>
          </p:cNvSpPr>
          <p:nvPr>
            <p:ph type="sldNum" sz="quarter" idx="10"/>
          </p:nvPr>
        </p:nvSpPr>
        <p:spPr/>
        <p:txBody>
          <a:bodyPr/>
          <a:lstStyle/>
          <a:p>
            <a:fld id="{6C3F392E-1FCD-CB43-90B5-6C19D2D32E68}" type="slidenum">
              <a:rPr lang="en-US" smtClean="0"/>
              <a:t>3</a:t>
            </a:fld>
            <a:endParaRPr lang="en-US"/>
          </a:p>
        </p:txBody>
      </p:sp>
    </p:spTree>
    <p:extLst>
      <p:ext uri="{BB962C8B-B14F-4D97-AF65-F5344CB8AC3E}">
        <p14:creationId xmlns:p14="http://schemas.microsoft.com/office/powerpoint/2010/main" val="16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main workflow to</a:t>
            </a:r>
            <a:r>
              <a:rPr lang="en-US" baseline="0" dirty="0" smtClean="0"/>
              <a:t> obtain metagenome assembled genomes (MAGs), also referred to as genomes from metagenomes (GFMs) MAGs is easier to say. Collect your samples from a particular environment, get the community DNA, and amplify the sequences and shear to short lengths so our current sequencing technologies can deal with the reads. You sequence and then assemble the reads back to a reference genome. This is a standard sequencing approach even if you are just sequencing a single genome or what have you. But when you have multiple genomes in a given environment </a:t>
            </a:r>
            <a:r>
              <a:rPr lang="mr-IN" baseline="0" dirty="0" smtClean="0"/>
              <a:t>…</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6C3F392E-1FCD-CB43-90B5-6C19D2D32E68}" type="slidenum">
              <a:rPr lang="en-US" smtClean="0"/>
              <a:t>4</a:t>
            </a:fld>
            <a:endParaRPr lang="en-US"/>
          </a:p>
        </p:txBody>
      </p:sp>
    </p:spTree>
    <p:extLst>
      <p:ext uri="{BB962C8B-B14F-4D97-AF65-F5344CB8AC3E}">
        <p14:creationId xmlns:p14="http://schemas.microsoft.com/office/powerpoint/2010/main" val="132247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a:t>
            </a:r>
            <a:r>
              <a:rPr lang="en-US" baseline="0" dirty="0" smtClean="0"/>
              <a:t> you know which individual short pieces go back to which genomes in your assembly/mapping processes. With any assembly process, the longer the read the better so you are certain of the genome of origin. With our current sequencing technologies however, shorter sequences obtained from shotgun sequencing are preferred. So how are you certain of the origin of the small pieces. After assembly you have short </a:t>
            </a:r>
            <a:r>
              <a:rPr lang="en-US" baseline="0" dirty="0" err="1" smtClean="0"/>
              <a:t>contigs</a:t>
            </a:r>
            <a:r>
              <a:rPr lang="en-US" baseline="0" dirty="0" smtClean="0"/>
              <a:t>, which is what you are binning. </a:t>
            </a:r>
            <a:endParaRPr lang="en-US" dirty="0"/>
          </a:p>
        </p:txBody>
      </p:sp>
      <p:sp>
        <p:nvSpPr>
          <p:cNvPr id="4" name="Slide Number Placeholder 3"/>
          <p:cNvSpPr>
            <a:spLocks noGrp="1"/>
          </p:cNvSpPr>
          <p:nvPr>
            <p:ph type="sldNum" sz="quarter" idx="10"/>
          </p:nvPr>
        </p:nvSpPr>
        <p:spPr/>
        <p:txBody>
          <a:bodyPr/>
          <a:lstStyle/>
          <a:p>
            <a:fld id="{6C3F392E-1FCD-CB43-90B5-6C19D2D32E68}" type="slidenum">
              <a:rPr lang="en-US" smtClean="0"/>
              <a:t>5</a:t>
            </a:fld>
            <a:endParaRPr lang="en-US"/>
          </a:p>
        </p:txBody>
      </p:sp>
    </p:spTree>
    <p:extLst>
      <p:ext uri="{BB962C8B-B14F-4D97-AF65-F5344CB8AC3E}">
        <p14:creationId xmlns:p14="http://schemas.microsoft.com/office/powerpoint/2010/main" val="2591944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Metagenomic</a:t>
            </a:r>
            <a:r>
              <a:rPr lang="en-US" baseline="0" dirty="0" smtClean="0"/>
              <a:t> binning is where you place the sequence to it’s corresponding bin or OTU, and these algorithms are based on sequence composition or differential coverage of an OTU. Think of this as sequence identifiers versus distribution patterns </a:t>
            </a:r>
            <a:endParaRPr lang="en-US" dirty="0" smtClean="0"/>
          </a:p>
          <a:p>
            <a:endParaRPr lang="en-US" dirty="0" smtClean="0"/>
          </a:p>
          <a:p>
            <a:r>
              <a:rPr lang="en-US" dirty="0" smtClean="0"/>
              <a:t>TNF vs relative abundance/differential</a:t>
            </a:r>
            <a:r>
              <a:rPr lang="en-US" baseline="0" dirty="0" smtClean="0"/>
              <a:t> coverage </a:t>
            </a:r>
            <a:endParaRPr lang="en-US" dirty="0"/>
          </a:p>
        </p:txBody>
      </p:sp>
      <p:sp>
        <p:nvSpPr>
          <p:cNvPr id="4" name="Slide Number Placeholder 3"/>
          <p:cNvSpPr>
            <a:spLocks noGrp="1"/>
          </p:cNvSpPr>
          <p:nvPr>
            <p:ph type="sldNum" sz="quarter" idx="10"/>
          </p:nvPr>
        </p:nvSpPr>
        <p:spPr/>
        <p:txBody>
          <a:bodyPr/>
          <a:lstStyle/>
          <a:p>
            <a:fld id="{6C3F392E-1FCD-CB43-90B5-6C19D2D32E68}" type="slidenum">
              <a:rPr lang="en-US" smtClean="0"/>
              <a:t>6</a:t>
            </a:fld>
            <a:endParaRPr lang="en-US"/>
          </a:p>
        </p:txBody>
      </p:sp>
    </p:spTree>
    <p:extLst>
      <p:ext uri="{BB962C8B-B14F-4D97-AF65-F5344CB8AC3E}">
        <p14:creationId xmlns:p14="http://schemas.microsoft.com/office/powerpoint/2010/main" val="5260846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Determining the variability</a:t>
            </a:r>
            <a:r>
              <a:rPr lang="en-US" baseline="0" dirty="0" smtClean="0"/>
              <a:t> of long DNA sequences in microbial genomes. They computed </a:t>
            </a:r>
            <a:r>
              <a:rPr lang="en-US" baseline="0" dirty="0" err="1" smtClean="0"/>
              <a:t>tetranucleotide</a:t>
            </a:r>
            <a:r>
              <a:rPr lang="en-US" baseline="0" dirty="0" smtClean="0"/>
              <a:t> frequencies of sections of genomic DNA and converted those frequencies to color images and arranged those images according to genetic position. </a:t>
            </a:r>
            <a:r>
              <a:rPr lang="en-US" baseline="0" dirty="0" err="1" smtClean="0"/>
              <a:t>Tetranucleotide</a:t>
            </a:r>
            <a:r>
              <a:rPr lang="en-US" baseline="0" dirty="0" smtClean="0"/>
              <a:t> frequencies are highly conserved. Sections different are </a:t>
            </a:r>
            <a:r>
              <a:rPr lang="en-US" baseline="0" dirty="0" err="1" smtClean="0"/>
              <a:t>rRNA</a:t>
            </a:r>
            <a:r>
              <a:rPr lang="en-US" baseline="0" dirty="0" smtClean="0"/>
              <a:t>, bacteriophage, or undefined coding regions. </a:t>
            </a:r>
          </a:p>
          <a:p>
            <a:endParaRPr lang="en-US" baseline="0" dirty="0" smtClean="0"/>
          </a:p>
          <a:p>
            <a:r>
              <a:rPr lang="en-US" baseline="0" dirty="0" smtClean="0"/>
              <a:t>The order of nucleotides is a function of biases introduced during polymerase activities in DNA replication and repair. Certain </a:t>
            </a:r>
            <a:r>
              <a:rPr lang="en-US" baseline="0" dirty="0" err="1" smtClean="0"/>
              <a:t>oligos</a:t>
            </a:r>
            <a:r>
              <a:rPr lang="en-US" baseline="0" dirty="0" smtClean="0"/>
              <a:t> are preferred/avoided to optimize protein binding and codon mediate regulation of translation. Order of nucleotides can also be influenced by </a:t>
            </a:r>
            <a:r>
              <a:rPr lang="en-US" baseline="0" dirty="0" err="1" smtClean="0"/>
              <a:t>dinucleotdie</a:t>
            </a:r>
            <a:r>
              <a:rPr lang="en-US" baseline="0" dirty="0" smtClean="0"/>
              <a:t> stacking energies, curvature, and </a:t>
            </a:r>
            <a:r>
              <a:rPr lang="en-US" baseline="0" dirty="0" err="1" smtClean="0"/>
              <a:t>superhelicity</a:t>
            </a:r>
            <a:r>
              <a:rPr lang="en-US" baseline="0" dirty="0" smtClean="0"/>
              <a:t> of DNA. These processes maintain genetic stability by prescribing the order of nucleotides in bacterial genomes. Also influenced by mechanisms of genetic change </a:t>
            </a:r>
            <a:r>
              <a:rPr lang="mr-IN" baseline="0" dirty="0" smtClean="0"/>
              <a:t>–</a:t>
            </a:r>
            <a:r>
              <a:rPr lang="en-US" baseline="0" dirty="0" smtClean="0"/>
              <a:t> </a:t>
            </a:r>
            <a:r>
              <a:rPr lang="en-US" baseline="0" dirty="0" err="1" smtClean="0"/>
              <a:t>indels</a:t>
            </a:r>
            <a:r>
              <a:rPr lang="en-US" baseline="0" dirty="0" smtClean="0"/>
              <a:t>, transpositions. Alter the genetic composition and provide numerous possibilities for variation. Before this paper, people were trying to calculate the </a:t>
            </a:r>
            <a:r>
              <a:rPr lang="en-US" baseline="0" dirty="0" err="1" smtClean="0"/>
              <a:t>similaritiy</a:t>
            </a:r>
            <a:r>
              <a:rPr lang="en-US" baseline="0" dirty="0" smtClean="0"/>
              <a:t> of </a:t>
            </a:r>
            <a:r>
              <a:rPr lang="en-US" baseline="0" dirty="0" err="1" smtClean="0"/>
              <a:t>Dna</a:t>
            </a:r>
            <a:r>
              <a:rPr lang="en-US" baseline="0" dirty="0" smtClean="0"/>
              <a:t>/protein sequences to inform about evolution of genes. But nobody had really looked at long DNA sequences such as longer than 2.5 kb. Looking at longer sequences would help identify regions of genomes that are affected by </a:t>
            </a:r>
            <a:r>
              <a:rPr lang="en-US" baseline="0" dirty="0" err="1" smtClean="0"/>
              <a:t>mecahnisms</a:t>
            </a:r>
            <a:r>
              <a:rPr lang="en-US" baseline="0" dirty="0" smtClean="0"/>
              <a:t> of genetic change and the processes involved in maintaining genetic stability. </a:t>
            </a:r>
          </a:p>
          <a:p>
            <a:endParaRPr lang="en-US" baseline="0" dirty="0" smtClean="0"/>
          </a:p>
          <a:p>
            <a:r>
              <a:rPr lang="en-US" baseline="0" dirty="0" smtClean="0"/>
              <a:t>Oligonucleotide frequencies are used to compare regions with similar/dissimilar TNFs.</a:t>
            </a:r>
          </a:p>
          <a:p>
            <a:r>
              <a:rPr lang="en-US" baseline="0" dirty="0" smtClean="0"/>
              <a:t>Similar = all regions, not from genetic exchange</a:t>
            </a:r>
          </a:p>
          <a:p>
            <a:r>
              <a:rPr lang="en-US" baseline="0" dirty="0" smtClean="0"/>
              <a:t>Exogenously </a:t>
            </a:r>
            <a:r>
              <a:rPr lang="en-US" baseline="0" dirty="0" err="1" smtClean="0"/>
              <a:t>acquried</a:t>
            </a:r>
            <a:r>
              <a:rPr lang="en-US" baseline="0" dirty="0" smtClean="0"/>
              <a:t> DNA = dissimilar</a:t>
            </a:r>
          </a:p>
          <a:p>
            <a:r>
              <a:rPr lang="en-US" baseline="0" dirty="0" err="1" smtClean="0"/>
              <a:t>Riboosomal</a:t>
            </a:r>
            <a:r>
              <a:rPr lang="en-US" baseline="0" dirty="0" smtClean="0"/>
              <a:t> RNA = conserved, similar</a:t>
            </a:r>
          </a:p>
          <a:p>
            <a:endParaRPr lang="en-US" baseline="0" dirty="0" smtClean="0"/>
          </a:p>
          <a:p>
            <a:r>
              <a:rPr lang="en-US" baseline="0" dirty="0" smtClean="0"/>
              <a:t>Variability of genomic DNA should be different among genetically unrelated bacteria = dissimilar </a:t>
            </a:r>
            <a:r>
              <a:rPr lang="en-US" baseline="0" dirty="0" err="1" smtClean="0"/>
              <a:t>evolutonary</a:t>
            </a:r>
            <a:r>
              <a:rPr lang="en-US" baseline="0" dirty="0" smtClean="0"/>
              <a:t> processes</a:t>
            </a:r>
          </a:p>
          <a:p>
            <a:endParaRPr lang="en-US" baseline="0" dirty="0" smtClean="0"/>
          </a:p>
          <a:p>
            <a:r>
              <a:rPr lang="en-US" baseline="0" dirty="0" smtClean="0"/>
              <a:t>Composite portrait = compute the TNF of sections of genomic DNA, convert the frequencies to color images, arrange images to genetic positions. Variance of TNFs in order to ID sections = dissimilar from other regions of the genome</a:t>
            </a:r>
          </a:p>
          <a:p>
            <a:endParaRPr lang="en-US" baseline="0" dirty="0" smtClean="0"/>
          </a:p>
          <a:p>
            <a:r>
              <a:rPr lang="en-US" baseline="0" dirty="0" smtClean="0"/>
              <a:t>Complete </a:t>
            </a:r>
            <a:r>
              <a:rPr lang="en-US" baseline="0" dirty="0" err="1" smtClean="0"/>
              <a:t>Haemophilus</a:t>
            </a:r>
            <a:r>
              <a:rPr lang="en-US" baseline="0" dirty="0" smtClean="0"/>
              <a:t> </a:t>
            </a:r>
            <a:r>
              <a:rPr lang="en-US" baseline="0" dirty="0" err="1" smtClean="0"/>
              <a:t>influenzae</a:t>
            </a:r>
            <a:r>
              <a:rPr lang="en-US" baseline="0" dirty="0" smtClean="0"/>
              <a:t> genome. Comparison of horizontal bands show that some TNFs consistently had low or high frequencies. </a:t>
            </a:r>
          </a:p>
          <a:p>
            <a:endParaRPr lang="en-US" baseline="0" dirty="0" smtClean="0"/>
          </a:p>
          <a:p>
            <a:r>
              <a:rPr lang="en-US" baseline="0" dirty="0" smtClean="0"/>
              <a:t>Low frequencies = purple</a:t>
            </a:r>
          </a:p>
          <a:p>
            <a:r>
              <a:rPr lang="en-US" baseline="0" dirty="0" smtClean="0"/>
              <a:t>High </a:t>
            </a:r>
            <a:r>
              <a:rPr lang="en-US" baseline="0" dirty="0" err="1" smtClean="0"/>
              <a:t>frequnecies</a:t>
            </a:r>
            <a:r>
              <a:rPr lang="en-US" baseline="0" dirty="0" smtClean="0"/>
              <a:t> = yellow/orange/red</a:t>
            </a:r>
          </a:p>
          <a:p>
            <a:endParaRPr lang="en-US" baseline="0" dirty="0" smtClean="0"/>
          </a:p>
          <a:p>
            <a:r>
              <a:rPr lang="en-US" baseline="0" dirty="0" smtClean="0"/>
              <a:t>This genome has distinctly different TNFs, </a:t>
            </a:r>
            <a:r>
              <a:rPr lang="en-US" baseline="0" dirty="0" err="1" smtClean="0"/>
              <a:t>indictated</a:t>
            </a:r>
            <a:r>
              <a:rPr lang="en-US" baseline="0" dirty="0" smtClean="0"/>
              <a:t> by colors, than those of other regions. </a:t>
            </a:r>
          </a:p>
          <a:p>
            <a:endParaRPr lang="en-US" baseline="0" dirty="0" smtClean="0"/>
          </a:p>
          <a:p>
            <a:r>
              <a:rPr lang="en-US" baseline="0" dirty="0" smtClean="0"/>
              <a:t>What sticks out? Region between 156-159 = Mu like bacteriophage (---- bar)</a:t>
            </a:r>
          </a:p>
          <a:p>
            <a:endParaRPr lang="en-US" baseline="0" dirty="0" smtClean="0"/>
          </a:p>
          <a:p>
            <a:r>
              <a:rPr lang="en-US" baseline="0" dirty="0" smtClean="0"/>
              <a:t>Difference in fingerprints also in regions encoding </a:t>
            </a:r>
            <a:r>
              <a:rPr lang="en-US" baseline="0" dirty="0" err="1" smtClean="0"/>
              <a:t>rRNA</a:t>
            </a:r>
            <a:r>
              <a:rPr lang="en-US" baseline="0" dirty="0" smtClean="0"/>
              <a:t> = 12,24,63,66,77,181 (* marks) </a:t>
            </a:r>
          </a:p>
          <a:p>
            <a:endParaRPr lang="en-US" baseline="0" dirty="0" smtClean="0"/>
          </a:p>
          <a:p>
            <a:r>
              <a:rPr lang="en-US" baseline="0" dirty="0" smtClean="0"/>
              <a:t>Don’t show the other genomes, but there are distinctive fingerprints in all bacterial species. Visual differences not due high/low frequencies but due to changes in frequencies of many TNFs. Low variances and high GC values compared to rest of the genome. Maybe a relationship between fingerprints, variances of TNFs, and GC content </a:t>
            </a:r>
          </a:p>
          <a:p>
            <a:endParaRPr lang="en-US" baseline="0" dirty="0" smtClean="0"/>
          </a:p>
          <a:p>
            <a:r>
              <a:rPr lang="en-US" baseline="0" dirty="0" smtClean="0"/>
              <a:t>They postulate that differences in </a:t>
            </a:r>
            <a:r>
              <a:rPr lang="en-US" baseline="0" dirty="0" err="1" smtClean="0"/>
              <a:t>tetranucleotide</a:t>
            </a:r>
            <a:r>
              <a:rPr lang="en-US" baseline="0" dirty="0" smtClean="0"/>
              <a:t> frequencies are due to mechanisms of intercellular genetic exchange/processes that are involved in maintaining intracellular genetic stability. They were using this to inform evolution and plasticity of bacterial genomes how these sections are different from the rest of the genome. </a:t>
            </a:r>
          </a:p>
          <a:p>
            <a:endParaRPr lang="en-US" baseline="0" dirty="0" smtClean="0"/>
          </a:p>
          <a:p>
            <a:r>
              <a:rPr lang="en-US" baseline="0" dirty="0" smtClean="0"/>
              <a:t>The main take home point is that across the entire genome the TNF signatures are consistent and non-random, and can be used to piece short </a:t>
            </a:r>
            <a:r>
              <a:rPr lang="en-US" baseline="0" dirty="0" err="1" smtClean="0"/>
              <a:t>contigs</a:t>
            </a:r>
            <a:r>
              <a:rPr lang="en-US" baseline="0" dirty="0" smtClean="0"/>
              <a:t> back to a genome or bin. </a:t>
            </a:r>
            <a:endParaRPr lang="en-US" dirty="0"/>
          </a:p>
        </p:txBody>
      </p:sp>
      <p:sp>
        <p:nvSpPr>
          <p:cNvPr id="4" name="Slide Number Placeholder 3"/>
          <p:cNvSpPr>
            <a:spLocks noGrp="1"/>
          </p:cNvSpPr>
          <p:nvPr>
            <p:ph type="sldNum" sz="quarter" idx="10"/>
          </p:nvPr>
        </p:nvSpPr>
        <p:spPr/>
        <p:txBody>
          <a:bodyPr/>
          <a:lstStyle/>
          <a:p>
            <a:fld id="{6C3F392E-1FCD-CB43-90B5-6C19D2D32E68}" type="slidenum">
              <a:rPr lang="en-US" smtClean="0"/>
              <a:t>8</a:t>
            </a:fld>
            <a:endParaRPr lang="en-US"/>
          </a:p>
        </p:txBody>
      </p:sp>
    </p:spTree>
    <p:extLst>
      <p:ext uri="{BB962C8B-B14F-4D97-AF65-F5344CB8AC3E}">
        <p14:creationId xmlns:p14="http://schemas.microsoft.com/office/powerpoint/2010/main" val="8565633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Coverage is identified as the number of reads mapping to a certain nucleotide position throughout the </a:t>
            </a:r>
            <a:r>
              <a:rPr lang="en-US" dirty="0" err="1" smtClean="0"/>
              <a:t>contig</a:t>
            </a:r>
            <a:r>
              <a:rPr lang="en-US" dirty="0" smtClean="0"/>
              <a:t>. Mapping reads based on coverage. </a:t>
            </a:r>
            <a:endParaRPr lang="en-US" dirty="0"/>
          </a:p>
        </p:txBody>
      </p:sp>
      <p:sp>
        <p:nvSpPr>
          <p:cNvPr id="4" name="Slide Number Placeholder 3"/>
          <p:cNvSpPr>
            <a:spLocks noGrp="1"/>
          </p:cNvSpPr>
          <p:nvPr>
            <p:ph type="sldNum" sz="quarter" idx="10"/>
          </p:nvPr>
        </p:nvSpPr>
        <p:spPr/>
        <p:txBody>
          <a:bodyPr/>
          <a:lstStyle/>
          <a:p>
            <a:fld id="{6C3F392E-1FCD-CB43-90B5-6C19D2D32E68}" type="slidenum">
              <a:rPr lang="en-US" smtClean="0"/>
              <a:t>10</a:t>
            </a:fld>
            <a:endParaRPr lang="en-US"/>
          </a:p>
        </p:txBody>
      </p:sp>
    </p:spTree>
    <p:extLst>
      <p:ext uri="{BB962C8B-B14F-4D97-AF65-F5344CB8AC3E}">
        <p14:creationId xmlns:p14="http://schemas.microsoft.com/office/powerpoint/2010/main" val="1916124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Determining the variability</a:t>
            </a:r>
            <a:r>
              <a:rPr lang="en-US" baseline="0" dirty="0" smtClean="0"/>
              <a:t> of long DNA sequences in microbial genomes. They computed </a:t>
            </a:r>
            <a:r>
              <a:rPr lang="en-US" baseline="0" dirty="0" err="1" smtClean="0"/>
              <a:t>tetranucleotide</a:t>
            </a:r>
            <a:r>
              <a:rPr lang="en-US" baseline="0" dirty="0" smtClean="0"/>
              <a:t> frequencies of sections of genomic DNA and converted those frequencies to color images and arranged those images according to genetic position. </a:t>
            </a:r>
            <a:r>
              <a:rPr lang="en-US" baseline="0" dirty="0" err="1" smtClean="0"/>
              <a:t>Tetranucleotide</a:t>
            </a:r>
            <a:r>
              <a:rPr lang="en-US" baseline="0" dirty="0" smtClean="0"/>
              <a:t> frequencies are highly conserved. Sections different are </a:t>
            </a:r>
            <a:r>
              <a:rPr lang="en-US" baseline="0" dirty="0" err="1" smtClean="0"/>
              <a:t>rRNA</a:t>
            </a:r>
            <a:r>
              <a:rPr lang="en-US" baseline="0" dirty="0" smtClean="0"/>
              <a:t>, bacteriophage, or undefined coding regions. </a:t>
            </a:r>
          </a:p>
          <a:p>
            <a:endParaRPr lang="en-US" baseline="0" dirty="0" smtClean="0"/>
          </a:p>
          <a:p>
            <a:r>
              <a:rPr lang="en-US" baseline="0" dirty="0" smtClean="0"/>
              <a:t>The order of nucleotides is a function of biases introduced during polymerase activities in DNA replication and repair. Certain </a:t>
            </a:r>
            <a:r>
              <a:rPr lang="en-US" baseline="0" dirty="0" err="1" smtClean="0"/>
              <a:t>oligos</a:t>
            </a:r>
            <a:r>
              <a:rPr lang="en-US" baseline="0" dirty="0" smtClean="0"/>
              <a:t> are preferred/avoided to optimize protein binding and codon mediate regulation of translation. Order of nucleotides can also be influenced by </a:t>
            </a:r>
            <a:r>
              <a:rPr lang="en-US" baseline="0" dirty="0" err="1" smtClean="0"/>
              <a:t>dinucleotdie</a:t>
            </a:r>
            <a:r>
              <a:rPr lang="en-US" baseline="0" dirty="0" smtClean="0"/>
              <a:t> stacking energies, curvature, and </a:t>
            </a:r>
            <a:r>
              <a:rPr lang="en-US" baseline="0" dirty="0" err="1" smtClean="0"/>
              <a:t>superhelicity</a:t>
            </a:r>
            <a:r>
              <a:rPr lang="en-US" baseline="0" dirty="0" smtClean="0"/>
              <a:t> of DNA. These processes maintain genetic stability by prescribing the order of nucleotides in bacterial genomes. Also influenced by mechanisms of genetic change </a:t>
            </a:r>
            <a:r>
              <a:rPr lang="mr-IN" baseline="0" dirty="0" smtClean="0"/>
              <a:t>–</a:t>
            </a:r>
            <a:r>
              <a:rPr lang="en-US" baseline="0" dirty="0" smtClean="0"/>
              <a:t> </a:t>
            </a:r>
            <a:r>
              <a:rPr lang="en-US" baseline="0" dirty="0" err="1" smtClean="0"/>
              <a:t>indels</a:t>
            </a:r>
            <a:r>
              <a:rPr lang="en-US" baseline="0" dirty="0" smtClean="0"/>
              <a:t>, transpositions. Alter the genetic composition and provide numerous possibilities for variation. Before this paper, people were trying to calculate the </a:t>
            </a:r>
            <a:r>
              <a:rPr lang="en-US" baseline="0" dirty="0" err="1" smtClean="0"/>
              <a:t>similaritiy</a:t>
            </a:r>
            <a:r>
              <a:rPr lang="en-US" baseline="0" dirty="0" smtClean="0"/>
              <a:t> of </a:t>
            </a:r>
            <a:r>
              <a:rPr lang="en-US" baseline="0" dirty="0" err="1" smtClean="0"/>
              <a:t>Dna</a:t>
            </a:r>
            <a:r>
              <a:rPr lang="en-US" baseline="0" dirty="0" smtClean="0"/>
              <a:t>/protein sequences to inform about evolution of genes. But nobody had really looked at long DNA sequences such as longer than 2.5 kb. Looking at longer sequences would help identify regions of genomes that are affected by </a:t>
            </a:r>
            <a:r>
              <a:rPr lang="en-US" baseline="0" dirty="0" err="1" smtClean="0"/>
              <a:t>mecahnisms</a:t>
            </a:r>
            <a:r>
              <a:rPr lang="en-US" baseline="0" dirty="0" smtClean="0"/>
              <a:t> of genetic change and the processes involved in maintaining genetic stability. </a:t>
            </a:r>
          </a:p>
          <a:p>
            <a:endParaRPr lang="en-US" baseline="0" dirty="0" smtClean="0"/>
          </a:p>
          <a:p>
            <a:r>
              <a:rPr lang="en-US" baseline="0" dirty="0" smtClean="0"/>
              <a:t>Oligonucleotide frequencies are used to compare regions with similar/dissimilar TNFs.</a:t>
            </a:r>
          </a:p>
          <a:p>
            <a:r>
              <a:rPr lang="en-US" baseline="0" dirty="0" smtClean="0"/>
              <a:t>Similar = all regions, not from genetic exchange</a:t>
            </a:r>
          </a:p>
          <a:p>
            <a:r>
              <a:rPr lang="en-US" baseline="0" dirty="0" smtClean="0"/>
              <a:t>Exogenously </a:t>
            </a:r>
            <a:r>
              <a:rPr lang="en-US" baseline="0" dirty="0" err="1" smtClean="0"/>
              <a:t>acquried</a:t>
            </a:r>
            <a:r>
              <a:rPr lang="en-US" baseline="0" dirty="0" smtClean="0"/>
              <a:t> DNA = dissimilar</a:t>
            </a:r>
          </a:p>
          <a:p>
            <a:r>
              <a:rPr lang="en-US" baseline="0" dirty="0" err="1" smtClean="0"/>
              <a:t>Riboosomal</a:t>
            </a:r>
            <a:r>
              <a:rPr lang="en-US" baseline="0" dirty="0" smtClean="0"/>
              <a:t> RNA = conserved, similar</a:t>
            </a:r>
          </a:p>
          <a:p>
            <a:endParaRPr lang="en-US" baseline="0" dirty="0" smtClean="0"/>
          </a:p>
          <a:p>
            <a:r>
              <a:rPr lang="en-US" baseline="0" dirty="0" smtClean="0"/>
              <a:t>Variability of genomic DNA should be different among genetically unrelated bacteria = dissimilar </a:t>
            </a:r>
            <a:r>
              <a:rPr lang="en-US" baseline="0" dirty="0" err="1" smtClean="0"/>
              <a:t>evolutonary</a:t>
            </a:r>
            <a:r>
              <a:rPr lang="en-US" baseline="0" dirty="0" smtClean="0"/>
              <a:t> processes</a:t>
            </a:r>
          </a:p>
          <a:p>
            <a:endParaRPr lang="en-US" baseline="0" dirty="0" smtClean="0"/>
          </a:p>
          <a:p>
            <a:r>
              <a:rPr lang="en-US" baseline="0" dirty="0" smtClean="0"/>
              <a:t>Composite portrait = compute the TNF of sections of genomic DNA, convert the frequencies to color images, arrange images to genetic positions. Variance of TNFs in order to ID sections = dissimilar from other regions of the genome</a:t>
            </a:r>
          </a:p>
          <a:p>
            <a:endParaRPr lang="en-US" baseline="0" dirty="0" smtClean="0"/>
          </a:p>
          <a:p>
            <a:r>
              <a:rPr lang="en-US" baseline="0" dirty="0" smtClean="0"/>
              <a:t>Complete </a:t>
            </a:r>
            <a:r>
              <a:rPr lang="en-US" baseline="0" dirty="0" err="1" smtClean="0"/>
              <a:t>Haemophilus</a:t>
            </a:r>
            <a:r>
              <a:rPr lang="en-US" baseline="0" dirty="0" smtClean="0"/>
              <a:t> </a:t>
            </a:r>
            <a:r>
              <a:rPr lang="en-US" baseline="0" dirty="0" err="1" smtClean="0"/>
              <a:t>influenzae</a:t>
            </a:r>
            <a:r>
              <a:rPr lang="en-US" baseline="0" dirty="0" smtClean="0"/>
              <a:t> genome. Comparison of horizontal bands show that some TNFs consistently had low or high frequencies. </a:t>
            </a:r>
          </a:p>
          <a:p>
            <a:endParaRPr lang="en-US" baseline="0" dirty="0" smtClean="0"/>
          </a:p>
          <a:p>
            <a:r>
              <a:rPr lang="en-US" baseline="0" dirty="0" smtClean="0"/>
              <a:t>Low frequencies = purple</a:t>
            </a:r>
          </a:p>
          <a:p>
            <a:r>
              <a:rPr lang="en-US" baseline="0" dirty="0" smtClean="0"/>
              <a:t>High </a:t>
            </a:r>
            <a:r>
              <a:rPr lang="en-US" baseline="0" dirty="0" err="1" smtClean="0"/>
              <a:t>frequnecies</a:t>
            </a:r>
            <a:r>
              <a:rPr lang="en-US" baseline="0" dirty="0" smtClean="0"/>
              <a:t> = yellow/orange/red</a:t>
            </a:r>
          </a:p>
          <a:p>
            <a:endParaRPr lang="en-US" baseline="0" dirty="0" smtClean="0"/>
          </a:p>
          <a:p>
            <a:r>
              <a:rPr lang="en-US" baseline="0" dirty="0" smtClean="0"/>
              <a:t>This genome has distinctly different TNFs, </a:t>
            </a:r>
            <a:r>
              <a:rPr lang="en-US" baseline="0" dirty="0" err="1" smtClean="0"/>
              <a:t>indictated</a:t>
            </a:r>
            <a:r>
              <a:rPr lang="en-US" baseline="0" dirty="0" smtClean="0"/>
              <a:t> by colors, than those of other regions. </a:t>
            </a:r>
          </a:p>
          <a:p>
            <a:endParaRPr lang="en-US" baseline="0" dirty="0" smtClean="0"/>
          </a:p>
          <a:p>
            <a:r>
              <a:rPr lang="en-US" baseline="0" dirty="0" smtClean="0"/>
              <a:t>What sticks out? Region between 156-159 = Mu like bacteriophage (---- bar)</a:t>
            </a:r>
          </a:p>
          <a:p>
            <a:endParaRPr lang="en-US" baseline="0" dirty="0" smtClean="0"/>
          </a:p>
          <a:p>
            <a:r>
              <a:rPr lang="en-US" baseline="0" dirty="0" smtClean="0"/>
              <a:t>Difference in fingerprints also in regions encoding </a:t>
            </a:r>
            <a:r>
              <a:rPr lang="en-US" baseline="0" dirty="0" err="1" smtClean="0"/>
              <a:t>rRNA</a:t>
            </a:r>
            <a:r>
              <a:rPr lang="en-US" baseline="0" dirty="0" smtClean="0"/>
              <a:t> = 12,24,63,66,77,181 (* marks) </a:t>
            </a:r>
          </a:p>
          <a:p>
            <a:endParaRPr lang="en-US" baseline="0" dirty="0" smtClean="0"/>
          </a:p>
          <a:p>
            <a:r>
              <a:rPr lang="en-US" baseline="0" dirty="0" smtClean="0"/>
              <a:t>Don’t show the other genomes, but there are distinctive fingerprints in all bacterial species. Visual differences not due high/low frequencies but due to changes in frequencies of many TNFs. Low variances and high GC values compared to rest of the genome. Maybe a relationship between fingerprints, variances of TNFs, and GC content </a:t>
            </a:r>
          </a:p>
          <a:p>
            <a:endParaRPr lang="en-US" baseline="0" dirty="0" smtClean="0"/>
          </a:p>
          <a:p>
            <a:r>
              <a:rPr lang="en-US" baseline="0" dirty="0" smtClean="0"/>
              <a:t>They postulate that differences in </a:t>
            </a:r>
            <a:r>
              <a:rPr lang="en-US" baseline="0" dirty="0" err="1" smtClean="0"/>
              <a:t>tetranucleotide</a:t>
            </a:r>
            <a:r>
              <a:rPr lang="en-US" baseline="0" dirty="0" smtClean="0"/>
              <a:t> frequencies are due to mechanisms of intercellular genetic exchange/processes that are involved in maintaining intracellular genetic stability. They were using this to inform evolution and plasticity of bacterial genomes how these sections are different from the rest of the genome. </a:t>
            </a:r>
          </a:p>
          <a:p>
            <a:endParaRPr lang="en-US" baseline="0" dirty="0" smtClean="0"/>
          </a:p>
          <a:p>
            <a:r>
              <a:rPr lang="en-US" baseline="0" dirty="0" smtClean="0"/>
              <a:t>The main take home point is that across the entire genome the TNF signatures are consistent and non-random, and can be used to piece short </a:t>
            </a:r>
            <a:r>
              <a:rPr lang="en-US" baseline="0" dirty="0" err="1" smtClean="0"/>
              <a:t>contigs</a:t>
            </a:r>
            <a:r>
              <a:rPr lang="en-US" baseline="0" dirty="0" smtClean="0"/>
              <a:t> back to a genome or bin. </a:t>
            </a:r>
            <a:endParaRPr lang="en-US" dirty="0"/>
          </a:p>
        </p:txBody>
      </p:sp>
      <p:sp>
        <p:nvSpPr>
          <p:cNvPr id="4" name="Slide Number Placeholder 3"/>
          <p:cNvSpPr>
            <a:spLocks noGrp="1"/>
          </p:cNvSpPr>
          <p:nvPr>
            <p:ph type="sldNum" sz="quarter" idx="10"/>
          </p:nvPr>
        </p:nvSpPr>
        <p:spPr/>
        <p:txBody>
          <a:bodyPr/>
          <a:lstStyle/>
          <a:p>
            <a:fld id="{6C3F392E-1FCD-CB43-90B5-6C19D2D32E68}" type="slidenum">
              <a:rPr lang="en-US" smtClean="0"/>
              <a:t>11</a:t>
            </a:fld>
            <a:endParaRPr lang="en-US"/>
          </a:p>
        </p:txBody>
      </p:sp>
    </p:spTree>
    <p:extLst>
      <p:ext uri="{BB962C8B-B14F-4D97-AF65-F5344CB8AC3E}">
        <p14:creationId xmlns:p14="http://schemas.microsoft.com/office/powerpoint/2010/main" val="487068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atin typeface="Arial" charset="0"/>
                <a:ea typeface="Arial" charset="0"/>
                <a:cs typeface="Arial"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94CBA62-D852-2C43-81D2-B96FDF0A606C}" type="datetimeFigureOut">
              <a:rPr lang="en-US" smtClean="0"/>
              <a:t>5/24/17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F97002-B287-2640-8248-7591AF7D12E9}" type="slidenum">
              <a:rPr lang="en-US" smtClean="0"/>
              <a:t>‹#›</a:t>
            </a:fld>
            <a:endParaRPr lang="en-US"/>
          </a:p>
        </p:txBody>
      </p:sp>
    </p:spTree>
    <p:extLst>
      <p:ext uri="{BB962C8B-B14F-4D97-AF65-F5344CB8AC3E}">
        <p14:creationId xmlns:p14="http://schemas.microsoft.com/office/powerpoint/2010/main" val="55392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94CBA62-D852-2C43-81D2-B96FDF0A606C}" type="datetimeFigureOut">
              <a:rPr lang="en-US" smtClean="0"/>
              <a:t>5/24/17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F97002-B287-2640-8248-7591AF7D12E9}" type="slidenum">
              <a:rPr lang="en-US" smtClean="0"/>
              <a:t>‹#›</a:t>
            </a:fld>
            <a:endParaRPr lang="en-US"/>
          </a:p>
        </p:txBody>
      </p:sp>
    </p:spTree>
    <p:extLst>
      <p:ext uri="{BB962C8B-B14F-4D97-AF65-F5344CB8AC3E}">
        <p14:creationId xmlns:p14="http://schemas.microsoft.com/office/powerpoint/2010/main" val="2125633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94CBA62-D852-2C43-81D2-B96FDF0A606C}" type="datetimeFigureOut">
              <a:rPr lang="en-US" smtClean="0"/>
              <a:t>5/24/17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F97002-B287-2640-8248-7591AF7D12E9}" type="slidenum">
              <a:rPr lang="en-US" smtClean="0"/>
              <a:t>‹#›</a:t>
            </a:fld>
            <a:endParaRPr lang="en-US"/>
          </a:p>
        </p:txBody>
      </p:sp>
    </p:spTree>
    <p:extLst>
      <p:ext uri="{BB962C8B-B14F-4D97-AF65-F5344CB8AC3E}">
        <p14:creationId xmlns:p14="http://schemas.microsoft.com/office/powerpoint/2010/main" val="2124018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charset="0"/>
                <a:ea typeface="Arial" charset="0"/>
                <a:cs typeface="Arial" charset="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94CBA62-D852-2C43-81D2-B96FDF0A606C}" type="datetimeFigureOut">
              <a:rPr lang="en-US" smtClean="0"/>
              <a:t>5/24/17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F97002-B287-2640-8248-7591AF7D12E9}" type="slidenum">
              <a:rPr lang="en-US" smtClean="0"/>
              <a:t>‹#›</a:t>
            </a:fld>
            <a:endParaRPr lang="en-US"/>
          </a:p>
        </p:txBody>
      </p:sp>
    </p:spTree>
    <p:extLst>
      <p:ext uri="{BB962C8B-B14F-4D97-AF65-F5344CB8AC3E}">
        <p14:creationId xmlns:p14="http://schemas.microsoft.com/office/powerpoint/2010/main" val="11273116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94CBA62-D852-2C43-81D2-B96FDF0A606C}" type="datetimeFigureOut">
              <a:rPr lang="en-US" smtClean="0"/>
              <a:t>5/24/17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F97002-B287-2640-8248-7591AF7D12E9}" type="slidenum">
              <a:rPr lang="en-US" smtClean="0"/>
              <a:t>‹#›</a:t>
            </a:fld>
            <a:endParaRPr lang="en-US"/>
          </a:p>
        </p:txBody>
      </p:sp>
    </p:spTree>
    <p:extLst>
      <p:ext uri="{BB962C8B-B14F-4D97-AF65-F5344CB8AC3E}">
        <p14:creationId xmlns:p14="http://schemas.microsoft.com/office/powerpoint/2010/main" val="16260164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94CBA62-D852-2C43-81D2-B96FDF0A606C}" type="datetimeFigureOut">
              <a:rPr lang="en-US" smtClean="0"/>
              <a:t>5/24/17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5F97002-B287-2640-8248-7591AF7D12E9}" type="slidenum">
              <a:rPr lang="en-US" smtClean="0"/>
              <a:t>‹#›</a:t>
            </a:fld>
            <a:endParaRPr lang="en-US"/>
          </a:p>
        </p:txBody>
      </p:sp>
    </p:spTree>
    <p:extLst>
      <p:ext uri="{BB962C8B-B14F-4D97-AF65-F5344CB8AC3E}">
        <p14:creationId xmlns:p14="http://schemas.microsoft.com/office/powerpoint/2010/main" val="1729117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94CBA62-D852-2C43-81D2-B96FDF0A606C}" type="datetimeFigureOut">
              <a:rPr lang="en-US" smtClean="0"/>
              <a:t>5/24/17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5F97002-B287-2640-8248-7591AF7D12E9}" type="slidenum">
              <a:rPr lang="en-US" smtClean="0"/>
              <a:t>‹#›</a:t>
            </a:fld>
            <a:endParaRPr lang="en-US"/>
          </a:p>
        </p:txBody>
      </p:sp>
    </p:spTree>
    <p:extLst>
      <p:ext uri="{BB962C8B-B14F-4D97-AF65-F5344CB8AC3E}">
        <p14:creationId xmlns:p14="http://schemas.microsoft.com/office/powerpoint/2010/main" val="1529044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94CBA62-D852-2C43-81D2-B96FDF0A606C}" type="datetimeFigureOut">
              <a:rPr lang="en-US" smtClean="0"/>
              <a:t>5/24/17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5F97002-B287-2640-8248-7591AF7D12E9}" type="slidenum">
              <a:rPr lang="en-US" smtClean="0"/>
              <a:t>‹#›</a:t>
            </a:fld>
            <a:endParaRPr lang="en-US"/>
          </a:p>
        </p:txBody>
      </p:sp>
    </p:spTree>
    <p:extLst>
      <p:ext uri="{BB962C8B-B14F-4D97-AF65-F5344CB8AC3E}">
        <p14:creationId xmlns:p14="http://schemas.microsoft.com/office/powerpoint/2010/main" val="18543308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4CBA62-D852-2C43-81D2-B96FDF0A606C}" type="datetimeFigureOut">
              <a:rPr lang="en-US" smtClean="0"/>
              <a:t>5/24/17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5F97002-B287-2640-8248-7591AF7D12E9}" type="slidenum">
              <a:rPr lang="en-US" smtClean="0"/>
              <a:t>‹#›</a:t>
            </a:fld>
            <a:endParaRPr lang="en-US"/>
          </a:p>
        </p:txBody>
      </p:sp>
    </p:spTree>
    <p:extLst>
      <p:ext uri="{BB962C8B-B14F-4D97-AF65-F5344CB8AC3E}">
        <p14:creationId xmlns:p14="http://schemas.microsoft.com/office/powerpoint/2010/main" val="1456314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4CBA62-D852-2C43-81D2-B96FDF0A606C}" type="datetimeFigureOut">
              <a:rPr lang="en-US" smtClean="0"/>
              <a:t>5/24/17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5F97002-B287-2640-8248-7591AF7D12E9}" type="slidenum">
              <a:rPr lang="en-US" smtClean="0"/>
              <a:t>‹#›</a:t>
            </a:fld>
            <a:endParaRPr lang="en-US"/>
          </a:p>
        </p:txBody>
      </p:sp>
    </p:spTree>
    <p:extLst>
      <p:ext uri="{BB962C8B-B14F-4D97-AF65-F5344CB8AC3E}">
        <p14:creationId xmlns:p14="http://schemas.microsoft.com/office/powerpoint/2010/main" val="1399180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4CBA62-D852-2C43-81D2-B96FDF0A606C}" type="datetimeFigureOut">
              <a:rPr lang="en-US" smtClean="0"/>
              <a:t>5/24/17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5F97002-B287-2640-8248-7591AF7D12E9}" type="slidenum">
              <a:rPr lang="en-US" smtClean="0"/>
              <a:t>‹#›</a:t>
            </a:fld>
            <a:endParaRPr lang="en-US"/>
          </a:p>
        </p:txBody>
      </p:sp>
    </p:spTree>
    <p:extLst>
      <p:ext uri="{BB962C8B-B14F-4D97-AF65-F5344CB8AC3E}">
        <p14:creationId xmlns:p14="http://schemas.microsoft.com/office/powerpoint/2010/main" val="108440958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4CBA62-D852-2C43-81D2-B96FDF0A606C}" type="datetimeFigureOut">
              <a:rPr lang="en-US" smtClean="0"/>
              <a:t>5/24/17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F97002-B287-2640-8248-7591AF7D12E9}" type="slidenum">
              <a:rPr lang="en-US" smtClean="0"/>
              <a:t>‹#›</a:t>
            </a:fld>
            <a:endParaRPr lang="en-US"/>
          </a:p>
        </p:txBody>
      </p:sp>
    </p:spTree>
    <p:extLst>
      <p:ext uri="{BB962C8B-B14F-4D97-AF65-F5344CB8AC3E}">
        <p14:creationId xmlns:p14="http://schemas.microsoft.com/office/powerpoint/2010/main" val="213414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hyperlink" Target="https://www.youtube.com/watch?v=DxbNRiH3ghc" TargetMode="Externa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tiff"/><Relationship Id="rId5" Type="http://schemas.openxmlformats.org/officeDocument/2006/relationships/image" Target="../media/image4.tiff"/><Relationship Id="rId6" Type="http://schemas.openxmlformats.org/officeDocument/2006/relationships/image" Target="../media/image5.tiff"/><Relationship Id="rId7" Type="http://schemas.openxmlformats.org/officeDocument/2006/relationships/image" Target="../media/image6.jpg"/><Relationship Id="rId8" Type="http://schemas.openxmlformats.org/officeDocument/2006/relationships/image" Target="../media/image7.jpg"/><Relationship Id="rId9" Type="http://schemas.openxmlformats.org/officeDocument/2006/relationships/image" Target="../media/image8.tiff"/><Relationship Id="rId10" Type="http://schemas.openxmlformats.org/officeDocument/2006/relationships/image" Target="../media/image9.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jpg"/><Relationship Id="rId5" Type="http://schemas.openxmlformats.org/officeDocument/2006/relationships/image" Target="../media/image10.png"/><Relationship Id="rId6"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jp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14.png"/><Relationship Id="rId9"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72794"/>
            <a:ext cx="9144000" cy="2387600"/>
          </a:xfrm>
        </p:spPr>
        <p:txBody>
          <a:bodyPr/>
          <a:lstStyle/>
          <a:p>
            <a:r>
              <a:rPr lang="en-US" b="1" dirty="0" smtClean="0">
                <a:latin typeface="Arial" charset="0"/>
                <a:ea typeface="Arial" charset="0"/>
                <a:cs typeface="Arial" charset="0"/>
              </a:rPr>
              <a:t>Introduction to Metagenomic Binning</a:t>
            </a:r>
            <a:endParaRPr lang="en-US" b="1" dirty="0">
              <a:latin typeface="Arial" charset="0"/>
              <a:ea typeface="Arial" charset="0"/>
              <a:cs typeface="Arial" charset="0"/>
            </a:endParaRPr>
          </a:p>
        </p:txBody>
      </p:sp>
      <p:sp>
        <p:nvSpPr>
          <p:cNvPr id="3" name="Subtitle 2"/>
          <p:cNvSpPr>
            <a:spLocks noGrp="1"/>
          </p:cNvSpPr>
          <p:nvPr>
            <p:ph type="subTitle" idx="1"/>
          </p:nvPr>
        </p:nvSpPr>
        <p:spPr/>
        <p:txBody>
          <a:bodyPr/>
          <a:lstStyle/>
          <a:p>
            <a:r>
              <a:rPr lang="en-US" dirty="0" smtClean="0"/>
              <a:t>Elizabeth McDaniel</a:t>
            </a:r>
          </a:p>
          <a:p>
            <a:r>
              <a:rPr lang="en-US" dirty="0" smtClean="0"/>
              <a:t>@lizilla93 </a:t>
            </a:r>
            <a:endParaRPr lang="en-US" dirty="0"/>
          </a:p>
        </p:txBody>
      </p:sp>
      <p:sp>
        <p:nvSpPr>
          <p:cNvPr id="4" name="Rectangle 3"/>
          <p:cNvSpPr/>
          <p:nvPr/>
        </p:nvSpPr>
        <p:spPr>
          <a:xfrm>
            <a:off x="0" y="5414963"/>
            <a:ext cx="12192000" cy="144303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59238" y="5449888"/>
            <a:ext cx="4073525"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5"/>
          <p:cNvCxnSpPr/>
          <p:nvPr/>
        </p:nvCxnSpPr>
        <p:spPr>
          <a:xfrm flipV="1">
            <a:off x="698500" y="2719388"/>
            <a:ext cx="10795000" cy="0"/>
          </a:xfrm>
          <a:prstGeom prst="line">
            <a:avLst/>
          </a:prstGeom>
          <a:ln w="28575">
            <a:solidFill>
              <a:schemeClr val="tx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04167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Differential Coverage Based Binning</a:t>
            </a:r>
            <a:endParaRPr lang="en-US" b="1" dirty="0"/>
          </a:p>
        </p:txBody>
      </p:sp>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Binning</a:t>
            </a:r>
            <a:r>
              <a:rPr lang="en-US" sz="12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cxnSp>
        <p:nvCxnSpPr>
          <p:cNvPr id="9" name="Straight Connector 8"/>
          <p:cNvCxnSpPr/>
          <p:nvPr/>
        </p:nvCxnSpPr>
        <p:spPr>
          <a:xfrm>
            <a:off x="3481136" y="2133600"/>
            <a:ext cx="1" cy="360947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3481137" y="5754452"/>
            <a:ext cx="5890607" cy="802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096000" y="5942318"/>
            <a:ext cx="1587959" cy="369332"/>
          </a:xfrm>
          <a:prstGeom prst="rect">
            <a:avLst/>
          </a:prstGeom>
          <a:noFill/>
        </p:spPr>
        <p:txBody>
          <a:bodyPr wrap="square" rtlCol="0">
            <a:spAutoFit/>
          </a:bodyPr>
          <a:lstStyle/>
          <a:p>
            <a:r>
              <a:rPr lang="en-US" smtClean="0">
                <a:latin typeface="Arial" charset="0"/>
                <a:ea typeface="Arial" charset="0"/>
                <a:cs typeface="Arial" charset="0"/>
              </a:rPr>
              <a:t>Samples</a:t>
            </a:r>
            <a:endParaRPr lang="en-US" dirty="0">
              <a:latin typeface="Arial" charset="0"/>
              <a:ea typeface="Arial" charset="0"/>
              <a:cs typeface="Arial" charset="0"/>
            </a:endParaRPr>
          </a:p>
        </p:txBody>
      </p:sp>
      <p:sp>
        <p:nvSpPr>
          <p:cNvPr id="14" name="TextBox 13"/>
          <p:cNvSpPr txBox="1"/>
          <p:nvPr/>
        </p:nvSpPr>
        <p:spPr>
          <a:xfrm rot="16200000">
            <a:off x="1519288" y="3751053"/>
            <a:ext cx="2499335" cy="369332"/>
          </a:xfrm>
          <a:prstGeom prst="rect">
            <a:avLst/>
          </a:prstGeom>
          <a:noFill/>
        </p:spPr>
        <p:txBody>
          <a:bodyPr wrap="square" rtlCol="0">
            <a:spAutoFit/>
          </a:bodyPr>
          <a:lstStyle/>
          <a:p>
            <a:r>
              <a:rPr lang="en-US" smtClean="0">
                <a:latin typeface="Arial" charset="0"/>
                <a:ea typeface="Arial" charset="0"/>
                <a:cs typeface="Arial" charset="0"/>
              </a:rPr>
              <a:t>Relative Abundance  </a:t>
            </a:r>
            <a:endParaRPr lang="en-US" dirty="0">
              <a:latin typeface="Arial" charset="0"/>
              <a:ea typeface="Arial" charset="0"/>
              <a:cs typeface="Arial" charset="0"/>
            </a:endParaRPr>
          </a:p>
        </p:txBody>
      </p:sp>
      <p:cxnSp>
        <p:nvCxnSpPr>
          <p:cNvPr id="16" name="Straight Connector 15"/>
          <p:cNvCxnSpPr/>
          <p:nvPr/>
        </p:nvCxnSpPr>
        <p:spPr>
          <a:xfrm flipV="1">
            <a:off x="3481137" y="3096126"/>
            <a:ext cx="1507958" cy="2646948"/>
          </a:xfrm>
          <a:prstGeom prst="line">
            <a:avLst/>
          </a:prstGeom>
          <a:ln w="28575">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4989095" y="3096126"/>
            <a:ext cx="1154823" cy="960642"/>
          </a:xfrm>
          <a:prstGeom prst="line">
            <a:avLst/>
          </a:prstGeom>
          <a:ln w="28575">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V="1">
            <a:off x="6124075" y="3716881"/>
            <a:ext cx="732024" cy="325730"/>
          </a:xfrm>
          <a:prstGeom prst="line">
            <a:avLst/>
          </a:prstGeom>
          <a:ln w="28575">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6856099" y="3716881"/>
            <a:ext cx="827860" cy="839077"/>
          </a:xfrm>
          <a:prstGeom prst="line">
            <a:avLst/>
          </a:prstGeom>
          <a:ln w="28575">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7683959" y="4419600"/>
            <a:ext cx="1798506" cy="136358"/>
          </a:xfrm>
          <a:prstGeom prst="line">
            <a:avLst/>
          </a:prstGeom>
          <a:ln w="28575">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3481137" y="3879746"/>
            <a:ext cx="1532869" cy="676212"/>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008884" y="3904942"/>
            <a:ext cx="1502045" cy="705009"/>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481801" y="3935720"/>
            <a:ext cx="1532869" cy="676212"/>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7991079" y="3935720"/>
            <a:ext cx="1380665" cy="706990"/>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3456226" y="5255262"/>
            <a:ext cx="1305846" cy="12706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4762072" y="5255262"/>
            <a:ext cx="1205706" cy="28411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5967778" y="5304378"/>
            <a:ext cx="1302251" cy="23499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7270029" y="5304378"/>
            <a:ext cx="1520400" cy="10407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8748750" y="5341062"/>
            <a:ext cx="733715" cy="7541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V="1">
            <a:off x="3481136" y="4684666"/>
            <a:ext cx="5634471" cy="21727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sp>
        <p:nvSpPr>
          <p:cNvPr id="64" name="Can 63"/>
          <p:cNvSpPr/>
          <p:nvPr/>
        </p:nvSpPr>
        <p:spPr>
          <a:xfrm>
            <a:off x="9616555" y="5296998"/>
            <a:ext cx="652595" cy="502356"/>
          </a:xfrm>
          <a:prstGeom prst="ca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65" name="Can 64"/>
          <p:cNvSpPr/>
          <p:nvPr/>
        </p:nvSpPr>
        <p:spPr>
          <a:xfrm>
            <a:off x="9156303" y="4670209"/>
            <a:ext cx="675721" cy="543707"/>
          </a:xfrm>
          <a:prstGeom prst="can">
            <a:avLst/>
          </a:prstGeom>
          <a:solidFill>
            <a:srgbClr val="7030A0"/>
          </a:solidFill>
          <a:ln>
            <a:solidFill>
              <a:srgbClr val="00206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6" name="Can 65"/>
          <p:cNvSpPr/>
          <p:nvPr/>
        </p:nvSpPr>
        <p:spPr>
          <a:xfrm>
            <a:off x="9553322" y="4047857"/>
            <a:ext cx="715828" cy="562093"/>
          </a:xfrm>
          <a:prstGeom prst="can">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7" name="Can 66"/>
          <p:cNvSpPr/>
          <p:nvPr/>
        </p:nvSpPr>
        <p:spPr>
          <a:xfrm>
            <a:off x="8721816" y="3617498"/>
            <a:ext cx="689811" cy="590760"/>
          </a:xfrm>
          <a:prstGeom prst="can">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29" name="Straight Connector 28"/>
          <p:cNvCxnSpPr/>
          <p:nvPr/>
        </p:nvCxnSpPr>
        <p:spPr>
          <a:xfrm flipV="1">
            <a:off x="3510265" y="3792842"/>
            <a:ext cx="1532869" cy="676212"/>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5038012" y="3818038"/>
            <a:ext cx="1502045" cy="705009"/>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6510929" y="3848816"/>
            <a:ext cx="1532869" cy="676212"/>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8020207" y="3848816"/>
            <a:ext cx="1380665" cy="706990"/>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3132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64" grpId="0" animBg="1"/>
      <p:bldP spid="65" grpId="0" animBg="1"/>
      <p:bldP spid="66" grpId="0" animBg="1"/>
      <p:bldP spid="6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Binning</a:t>
            </a:r>
            <a:r>
              <a:rPr lang="en-US" sz="12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sp>
        <p:nvSpPr>
          <p:cNvPr id="8" name="Title 1"/>
          <p:cNvSpPr>
            <a:spLocks noGrp="1"/>
          </p:cNvSpPr>
          <p:nvPr>
            <p:ph type="title"/>
          </p:nvPr>
        </p:nvSpPr>
        <p:spPr>
          <a:xfrm>
            <a:off x="838200" y="1054238"/>
            <a:ext cx="10515600" cy="1325563"/>
          </a:xfrm>
        </p:spPr>
        <p:txBody>
          <a:bodyPr/>
          <a:lstStyle/>
          <a:p>
            <a:pPr algn="ctr"/>
            <a:r>
              <a:rPr lang="en-US" b="1" smtClean="0"/>
              <a:t>A Really, Really Crude Way to Think About This: </a:t>
            </a:r>
            <a:endParaRPr lang="en-US" b="1" dirty="0"/>
          </a:p>
        </p:txBody>
      </p:sp>
      <p:sp>
        <p:nvSpPr>
          <p:cNvPr id="9" name="Title 1"/>
          <p:cNvSpPr txBox="1">
            <a:spLocks/>
          </p:cNvSpPr>
          <p:nvPr/>
        </p:nvSpPr>
        <p:spPr>
          <a:xfrm>
            <a:off x="1056861" y="312585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Arial" charset="0"/>
                <a:ea typeface="Arial" charset="0"/>
                <a:cs typeface="Arial" charset="0"/>
              </a:defRPr>
            </a:lvl1pPr>
          </a:lstStyle>
          <a:p>
            <a:pPr algn="ctr"/>
            <a:r>
              <a:rPr lang="en-US" b="1" dirty="0">
                <a:hlinkClick r:id="rId4"/>
              </a:rPr>
              <a:t>https://</a:t>
            </a:r>
            <a:r>
              <a:rPr lang="en-US" b="1" dirty="0" smtClean="0">
                <a:hlinkClick r:id="rId4"/>
              </a:rPr>
              <a:t>www.youtube.com/watch?v=DxbNRiH3ghc</a:t>
            </a:r>
            <a:r>
              <a:rPr lang="en-US" b="1" dirty="0" smtClean="0"/>
              <a:t> </a:t>
            </a:r>
            <a:endParaRPr lang="en-US" b="1" dirty="0"/>
          </a:p>
        </p:txBody>
      </p:sp>
    </p:spTree>
    <p:extLst>
      <p:ext uri="{BB962C8B-B14F-4D97-AF65-F5344CB8AC3E}">
        <p14:creationId xmlns:p14="http://schemas.microsoft.com/office/powerpoint/2010/main" val="117592545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374" y="-137795"/>
            <a:ext cx="10515600" cy="1325563"/>
          </a:xfrm>
        </p:spPr>
        <p:txBody>
          <a:bodyPr/>
          <a:lstStyle/>
          <a:p>
            <a:pPr algn="ctr"/>
            <a:r>
              <a:rPr lang="en-US" b="1" dirty="0" smtClean="0"/>
              <a:t>Binning Algorithms </a:t>
            </a:r>
            <a:endParaRPr lang="en-US" b="1" dirty="0"/>
          </a:p>
        </p:txBody>
      </p:sp>
      <p:sp>
        <p:nvSpPr>
          <p:cNvPr id="3" name="Content Placeholder 2"/>
          <p:cNvSpPr>
            <a:spLocks noGrp="1"/>
          </p:cNvSpPr>
          <p:nvPr>
            <p:ph idx="1"/>
          </p:nvPr>
        </p:nvSpPr>
        <p:spPr>
          <a:xfrm>
            <a:off x="213360" y="1035368"/>
            <a:ext cx="11751628" cy="5106352"/>
          </a:xfrm>
        </p:spPr>
        <p:txBody>
          <a:bodyPr/>
          <a:lstStyle/>
          <a:p>
            <a:pPr marL="0" indent="0">
              <a:buNone/>
            </a:pPr>
            <a:r>
              <a:rPr lang="en-US" dirty="0" smtClean="0"/>
              <a:t>Different Algorithms take different parameters into account: </a:t>
            </a:r>
          </a:p>
          <a:p>
            <a:pPr marL="0" indent="0">
              <a:buNone/>
            </a:pPr>
            <a:endParaRPr lang="en-US" dirty="0"/>
          </a:p>
          <a:p>
            <a:r>
              <a:rPr lang="en-US" b="1" dirty="0" smtClean="0"/>
              <a:t>CONCOCT</a:t>
            </a:r>
            <a:r>
              <a:rPr lang="en-US" dirty="0" smtClean="0"/>
              <a:t>: Sequence composition and coverage (</a:t>
            </a:r>
            <a:r>
              <a:rPr lang="en-US" dirty="0" err="1" smtClean="0"/>
              <a:t>Alneberg</a:t>
            </a:r>
            <a:r>
              <a:rPr lang="en-US" dirty="0" smtClean="0"/>
              <a:t> et al 2013)</a:t>
            </a:r>
          </a:p>
          <a:p>
            <a:r>
              <a:rPr lang="en-US" dirty="0" smtClean="0"/>
              <a:t>Ray Meta: k-</a:t>
            </a:r>
            <a:r>
              <a:rPr lang="en-US" dirty="0" err="1" smtClean="0"/>
              <a:t>mer</a:t>
            </a:r>
            <a:r>
              <a:rPr lang="en-US" dirty="0" smtClean="0"/>
              <a:t> frequencies (</a:t>
            </a:r>
            <a:r>
              <a:rPr lang="en-US" dirty="0" err="1" smtClean="0"/>
              <a:t>Boisvert</a:t>
            </a:r>
            <a:r>
              <a:rPr lang="en-US" dirty="0" smtClean="0"/>
              <a:t> et al. 2012) </a:t>
            </a:r>
          </a:p>
          <a:p>
            <a:r>
              <a:rPr lang="en-US" dirty="0" err="1" smtClean="0"/>
              <a:t>MetaVelvet</a:t>
            </a:r>
            <a:r>
              <a:rPr lang="en-US" dirty="0" smtClean="0"/>
              <a:t>: extended from single genome assembler Velvet </a:t>
            </a:r>
            <a:r>
              <a:rPr lang="mr-IN" dirty="0" smtClean="0"/>
              <a:t>–</a:t>
            </a:r>
            <a:r>
              <a:rPr lang="en-US" dirty="0" smtClean="0"/>
              <a:t> k-</a:t>
            </a:r>
            <a:r>
              <a:rPr lang="en-US" dirty="0" err="1" smtClean="0"/>
              <a:t>mer</a:t>
            </a:r>
            <a:r>
              <a:rPr lang="en-US" dirty="0" smtClean="0"/>
              <a:t> connectivity and then coverage difference</a:t>
            </a:r>
          </a:p>
          <a:p>
            <a:r>
              <a:rPr lang="en-US" dirty="0" smtClean="0"/>
              <a:t> Albertson et al (unnamed binning workflow): differential abundance and then k-</a:t>
            </a:r>
            <a:r>
              <a:rPr lang="en-US" dirty="0" err="1" smtClean="0"/>
              <a:t>mer</a:t>
            </a:r>
            <a:r>
              <a:rPr lang="en-US" dirty="0" smtClean="0"/>
              <a:t> frequencies</a:t>
            </a:r>
          </a:p>
          <a:p>
            <a:r>
              <a:rPr lang="en-US" dirty="0" err="1" smtClean="0"/>
              <a:t>SPAdes</a:t>
            </a:r>
            <a:r>
              <a:rPr lang="en-US" dirty="0" smtClean="0"/>
              <a:t>: considers </a:t>
            </a:r>
            <a:r>
              <a:rPr lang="en-US" i="1" dirty="0" smtClean="0"/>
              <a:t>pairs </a:t>
            </a:r>
            <a:r>
              <a:rPr lang="en-US" dirty="0" smtClean="0"/>
              <a:t>of k-</a:t>
            </a:r>
            <a:r>
              <a:rPr lang="en-US" dirty="0" err="1" smtClean="0"/>
              <a:t>mers</a:t>
            </a:r>
            <a:r>
              <a:rPr lang="en-US" dirty="0" smtClean="0"/>
              <a:t> (</a:t>
            </a:r>
            <a:r>
              <a:rPr lang="en-US" i="1" dirty="0" smtClean="0"/>
              <a:t>k-</a:t>
            </a:r>
            <a:r>
              <a:rPr lang="en-US" i="1" dirty="0" err="1" smtClean="0"/>
              <a:t>bimers</a:t>
            </a:r>
            <a:r>
              <a:rPr lang="en-US" i="1" dirty="0" smtClean="0"/>
              <a:t>), </a:t>
            </a:r>
            <a:r>
              <a:rPr lang="en-US" dirty="0" smtClean="0"/>
              <a:t>developed for single cell sequencing (</a:t>
            </a:r>
            <a:r>
              <a:rPr lang="en-US" dirty="0" err="1" smtClean="0"/>
              <a:t>Bankevich</a:t>
            </a:r>
            <a:r>
              <a:rPr lang="en-US" dirty="0" smtClean="0"/>
              <a:t> 2012)</a:t>
            </a:r>
            <a:endParaRPr lang="en-US" dirty="0"/>
          </a:p>
        </p:txBody>
      </p:sp>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Binning</a:t>
            </a:r>
            <a:r>
              <a:rPr lang="en-US" sz="12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20795626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Completeness vs. Redundancy</a:t>
            </a:r>
            <a:endParaRPr lang="en-US" b="1" dirty="0"/>
          </a:p>
        </p:txBody>
      </p:sp>
      <p:sp>
        <p:nvSpPr>
          <p:cNvPr id="3" name="Content Placeholder 2"/>
          <p:cNvSpPr>
            <a:spLocks noGrp="1"/>
          </p:cNvSpPr>
          <p:nvPr>
            <p:ph idx="1"/>
          </p:nvPr>
        </p:nvSpPr>
        <p:spPr/>
        <p:txBody>
          <a:bodyPr>
            <a:normAutofit fontScale="85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Completeness =                 # of single copy genes found</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			       # of single copy genes searched for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Redundancy =                # of single copy genes found more than once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				     # of single copy genes searched for</a:t>
            </a: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a:t>	</a:t>
            </a:r>
            <a:r>
              <a:rPr lang="en-US" dirty="0" smtClean="0"/>
              <a:t>		</a:t>
            </a:r>
          </a:p>
          <a:p>
            <a:pPr marL="0" marR="0" lvl="0" indent="0" defTabSz="914400" eaLnBrk="1" fontAlgn="auto" latinLnBrk="0" hangingPunct="1">
              <a:lnSpc>
                <a:spcPct val="100000"/>
              </a:lnSpc>
              <a:spcBef>
                <a:spcPts val="0"/>
              </a:spcBef>
              <a:spcAft>
                <a:spcPts val="0"/>
              </a:spcAft>
              <a:buClrTx/>
              <a:buSzTx/>
              <a:buFontTx/>
              <a:buNone/>
              <a:tabLst/>
              <a:defRPr/>
            </a:pPr>
            <a:r>
              <a:rPr lang="en-US" dirty="0"/>
              <a:t>	</a:t>
            </a:r>
            <a:r>
              <a:rPr lang="en-US" dirty="0" smtClean="0"/>
              <a:t>		</a:t>
            </a:r>
            <a:endParaRPr lang="en-US" dirty="0"/>
          </a:p>
        </p:txBody>
      </p:sp>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Binning</a:t>
            </a:r>
            <a:r>
              <a:rPr lang="en-US" sz="12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cxnSp>
        <p:nvCxnSpPr>
          <p:cNvPr id="8" name="Straight Connector 7"/>
          <p:cNvCxnSpPr/>
          <p:nvPr/>
        </p:nvCxnSpPr>
        <p:spPr>
          <a:xfrm flipV="1">
            <a:off x="3192380" y="2277979"/>
            <a:ext cx="6513094" cy="1004"/>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p:cNvCxnSpPr/>
          <p:nvPr/>
        </p:nvCxnSpPr>
        <p:spPr>
          <a:xfrm flipV="1">
            <a:off x="3433011" y="4507832"/>
            <a:ext cx="7603958" cy="24147"/>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0855491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Completeness vs. Redundancy</a:t>
            </a:r>
            <a:endParaRPr lang="en-US" b="1" dirty="0"/>
          </a:p>
        </p:txBody>
      </p:sp>
      <p:sp>
        <p:nvSpPr>
          <p:cNvPr id="3" name="Content Placeholder 2"/>
          <p:cNvSpPr>
            <a:spLocks noGrp="1"/>
          </p:cNvSpPr>
          <p:nvPr>
            <p:ph idx="1"/>
          </p:nvPr>
        </p:nvSpPr>
        <p:spPr/>
        <p:txBody>
          <a:bodyPr>
            <a:normAutofit fontScale="92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Completeness </a:t>
            </a:r>
            <a:r>
              <a:rPr lang="en-US" dirty="0" smtClean="0"/>
              <a:t>=			      100                      = ~ 72 % complete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			      </a:t>
            </a:r>
            <a:r>
              <a:rPr lang="en-US" dirty="0" smtClean="0"/>
              <a:t>		      139</a:t>
            </a: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						  5</a:t>
            </a: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Redundancy </a:t>
            </a:r>
            <a:r>
              <a:rPr lang="en-US" dirty="0" smtClean="0"/>
              <a:t>=						=    ~ 3.6 %</a:t>
            </a: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				</a:t>
            </a:r>
            <a:r>
              <a:rPr lang="en-US" dirty="0" smtClean="0"/>
              <a:t>		139</a:t>
            </a: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a:t>	</a:t>
            </a:r>
            <a:r>
              <a:rPr lang="en-US" dirty="0" smtClean="0"/>
              <a:t>		</a:t>
            </a:r>
          </a:p>
          <a:p>
            <a:pPr marL="0" marR="0" lvl="0" indent="0" defTabSz="914400" eaLnBrk="1" fontAlgn="auto" latinLnBrk="0" hangingPunct="1">
              <a:lnSpc>
                <a:spcPct val="100000"/>
              </a:lnSpc>
              <a:spcBef>
                <a:spcPts val="0"/>
              </a:spcBef>
              <a:spcAft>
                <a:spcPts val="0"/>
              </a:spcAft>
              <a:buClrTx/>
              <a:buSzTx/>
              <a:buFontTx/>
              <a:buNone/>
              <a:tabLst/>
              <a:defRPr/>
            </a:pPr>
            <a:r>
              <a:rPr lang="en-US" dirty="0"/>
              <a:t>	</a:t>
            </a:r>
            <a:r>
              <a:rPr lang="en-US" dirty="0" smtClean="0"/>
              <a:t>		</a:t>
            </a:r>
            <a:endParaRPr lang="en-US" dirty="0"/>
          </a:p>
        </p:txBody>
      </p:sp>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Binning</a:t>
            </a:r>
            <a:r>
              <a:rPr lang="en-US" sz="12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cxnSp>
        <p:nvCxnSpPr>
          <p:cNvPr id="8" name="Straight Connector 7"/>
          <p:cNvCxnSpPr/>
          <p:nvPr/>
        </p:nvCxnSpPr>
        <p:spPr>
          <a:xfrm flipV="1">
            <a:off x="4982817" y="2305878"/>
            <a:ext cx="2862470" cy="1"/>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p:cNvCxnSpPr/>
          <p:nvPr/>
        </p:nvCxnSpPr>
        <p:spPr>
          <a:xfrm flipV="1">
            <a:off x="5738191" y="4545496"/>
            <a:ext cx="2107096" cy="13252"/>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84399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6441"/>
            <a:ext cx="10515600" cy="1325563"/>
          </a:xfrm>
        </p:spPr>
        <p:txBody>
          <a:bodyPr/>
          <a:lstStyle/>
          <a:p>
            <a:pPr algn="ctr"/>
            <a:r>
              <a:rPr lang="en-US" b="1" dirty="0" smtClean="0"/>
              <a:t>Anvi’o</a:t>
            </a:r>
            <a:endParaRPr lang="en-US" b="1" dirty="0"/>
          </a:p>
        </p:txBody>
      </p:sp>
      <p:sp>
        <p:nvSpPr>
          <p:cNvPr id="3" name="Content Placeholder 2"/>
          <p:cNvSpPr>
            <a:spLocks noGrp="1"/>
          </p:cNvSpPr>
          <p:nvPr>
            <p:ph idx="1"/>
          </p:nvPr>
        </p:nvSpPr>
        <p:spPr>
          <a:xfrm>
            <a:off x="1338022" y="787914"/>
            <a:ext cx="10959995" cy="537649"/>
          </a:xfrm>
        </p:spPr>
        <p:txBody>
          <a:bodyPr>
            <a:normAutofit fontScale="92500"/>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t>Completeness/contamination estimates by manually curating your bins </a:t>
            </a:r>
            <a:endParaRPr lang="en-US" dirty="0"/>
          </a:p>
        </p:txBody>
      </p:sp>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0" y="6523038"/>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Binning </a:t>
            </a:r>
            <a:r>
              <a:rPr lang="en-US" sz="14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Anvi’o</a:t>
            </a:r>
            <a:r>
              <a:rPr lang="en-US" sz="12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338022" cy="1272352"/>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7488" y="191200"/>
            <a:ext cx="4127500" cy="520700"/>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67483" y="1428077"/>
            <a:ext cx="8640274" cy="4939236"/>
          </a:xfrm>
          <a:prstGeom prst="rect">
            <a:avLst/>
          </a:prstGeom>
        </p:spPr>
      </p:pic>
    </p:spTree>
    <p:extLst>
      <p:ext uri="{BB962C8B-B14F-4D97-AF65-F5344CB8AC3E}">
        <p14:creationId xmlns:p14="http://schemas.microsoft.com/office/powerpoint/2010/main" val="774604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Single Copy Core Genes</a:t>
            </a:r>
            <a:endParaRPr lang="en-US" b="1" dirty="0"/>
          </a:p>
        </p:txBody>
      </p:sp>
      <p:sp>
        <p:nvSpPr>
          <p:cNvPr id="3" name="Content Placeholder 2"/>
          <p:cNvSpPr>
            <a:spLocks noGrp="1"/>
          </p:cNvSpPr>
          <p:nvPr>
            <p:ph idx="1"/>
          </p:nvPr>
        </p:nvSpPr>
        <p:spPr/>
        <p:txBody>
          <a:bodyPr/>
          <a:lstStyle/>
          <a:p>
            <a:r>
              <a:rPr lang="en-US" dirty="0" smtClean="0"/>
              <a:t>To estimate completeness, the </a:t>
            </a:r>
            <a:r>
              <a:rPr lang="en-US" dirty="0" err="1" smtClean="0"/>
              <a:t>contigs</a:t>
            </a:r>
            <a:r>
              <a:rPr lang="en-US" dirty="0" smtClean="0"/>
              <a:t> are scanned using previously published bacterial/archaeal single-copy collections</a:t>
            </a:r>
          </a:p>
          <a:p>
            <a:endParaRPr lang="en-US" dirty="0"/>
          </a:p>
          <a:p>
            <a:endParaRPr lang="en-US" dirty="0" smtClean="0"/>
          </a:p>
          <a:p>
            <a:r>
              <a:rPr lang="en-US" dirty="0" smtClean="0"/>
              <a:t>Running this script utilizes bacterial/archaeal HMM profiles in the codebase (Campbell et al 2013, Rinke et al. 2013)</a:t>
            </a:r>
          </a:p>
          <a:p>
            <a:r>
              <a:rPr lang="en-US" dirty="0" smtClean="0"/>
              <a:t>From this point, you can refine your bins within </a:t>
            </a:r>
            <a:r>
              <a:rPr lang="en-US" dirty="0" err="1" smtClean="0">
                <a:latin typeface="Andale Mono" charset="0"/>
                <a:ea typeface="Andale Mono" charset="0"/>
                <a:cs typeface="Andale Mono" charset="0"/>
              </a:rPr>
              <a:t>anvi</a:t>
            </a:r>
            <a:r>
              <a:rPr lang="en-US" dirty="0" smtClean="0">
                <a:latin typeface="Andale Mono" charset="0"/>
                <a:ea typeface="Andale Mono" charset="0"/>
                <a:cs typeface="Andale Mono" charset="0"/>
              </a:rPr>
              <a:t>-summarize </a:t>
            </a:r>
            <a:r>
              <a:rPr lang="en-US" dirty="0" smtClean="0"/>
              <a:t>and </a:t>
            </a:r>
            <a:r>
              <a:rPr lang="en-US" dirty="0" err="1" smtClean="0">
                <a:latin typeface="Andale Mono" charset="0"/>
                <a:ea typeface="Andale Mono" charset="0"/>
                <a:cs typeface="Andale Mono" charset="0"/>
              </a:rPr>
              <a:t>anvi</a:t>
            </a:r>
            <a:r>
              <a:rPr lang="en-US" dirty="0" smtClean="0">
                <a:latin typeface="Andale Mono" charset="0"/>
                <a:ea typeface="Andale Mono" charset="0"/>
                <a:cs typeface="Andale Mono" charset="0"/>
              </a:rPr>
              <a:t>-refine</a:t>
            </a:r>
            <a:r>
              <a:rPr lang="en-US" dirty="0" smtClean="0"/>
              <a:t> to add a “human guided” aspect to your binning workflow </a:t>
            </a:r>
            <a:endParaRPr lang="en-US" dirty="0"/>
          </a:p>
        </p:txBody>
      </p:sp>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Binning </a:t>
            </a:r>
            <a:r>
              <a:rPr lang="en-US" sz="1400" b="1" dirty="0" smtClean="0">
                <a:solidFill>
                  <a:schemeClr val="bg1"/>
                </a:solidFill>
                <a:latin typeface="Arial" charset="0"/>
                <a:ea typeface="Arial" charset="0"/>
                <a:cs typeface="Arial" charset="0"/>
              </a:rPr>
              <a:t>|</a:t>
            </a:r>
            <a:r>
              <a:rPr lang="en-US" sz="1600" b="1" dirty="0" smtClean="0">
                <a:solidFill>
                  <a:schemeClr val="bg1"/>
                </a:solidFill>
                <a:latin typeface="Arial" charset="0"/>
                <a:ea typeface="Arial" charset="0"/>
                <a:cs typeface="Arial" charset="0"/>
              </a:rPr>
              <a:t> 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1644" y="2974157"/>
            <a:ext cx="4127500" cy="520700"/>
          </a:xfrm>
          <a:prstGeom prst="rect">
            <a:avLst/>
          </a:prstGeom>
        </p:spPr>
      </p:pic>
    </p:spTree>
    <p:extLst>
      <p:ext uri="{BB962C8B-B14F-4D97-AF65-F5344CB8AC3E}">
        <p14:creationId xmlns:p14="http://schemas.microsoft.com/office/powerpoint/2010/main" val="10904358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15075"/>
            <a:ext cx="10515600" cy="1325563"/>
          </a:xfrm>
        </p:spPr>
        <p:txBody>
          <a:bodyPr/>
          <a:lstStyle/>
          <a:p>
            <a:pPr algn="ctr"/>
            <a:r>
              <a:rPr lang="en-US" b="1" smtClean="0"/>
              <a:t>Questions? </a:t>
            </a:r>
            <a:endParaRPr lang="en-US" b="1" dirty="0"/>
          </a:p>
        </p:txBody>
      </p:sp>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Binning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Questions</a:t>
            </a:r>
            <a:endParaRPr lang="en-US" sz="1600" b="1" dirty="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15294534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0825"/>
            <a:ext cx="10515600" cy="1325563"/>
          </a:xfrm>
        </p:spPr>
        <p:txBody>
          <a:bodyPr/>
          <a:lstStyle/>
          <a:p>
            <a:pPr algn="ctr"/>
            <a:r>
              <a:rPr lang="en-US" b="1" dirty="0" smtClean="0"/>
              <a:t>Microbial Ecology</a:t>
            </a:r>
            <a:endParaRPr lang="en-US" b="1" dirty="0"/>
          </a:p>
        </p:txBody>
      </p:sp>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p:cNvPicPr>
            <a:picLocks noChangeAspect="1"/>
          </p:cNvPicPr>
          <p:nvPr/>
        </p:nvPicPr>
        <p:blipFill>
          <a:blip r:embed="rId4"/>
          <a:stretch>
            <a:fillRect/>
          </a:stretch>
        </p:blipFill>
        <p:spPr>
          <a:xfrm>
            <a:off x="654409" y="4159674"/>
            <a:ext cx="3174287" cy="2088347"/>
          </a:xfrm>
          <a:prstGeom prst="rect">
            <a:avLst/>
          </a:prstGeom>
        </p:spPr>
      </p:pic>
      <p:pic>
        <p:nvPicPr>
          <p:cNvPr id="7" name="Picture 6"/>
          <p:cNvPicPr>
            <a:picLocks noChangeAspect="1"/>
          </p:cNvPicPr>
          <p:nvPr/>
        </p:nvPicPr>
        <p:blipFill>
          <a:blip r:embed="rId5"/>
          <a:stretch>
            <a:fillRect/>
          </a:stretch>
        </p:blipFill>
        <p:spPr>
          <a:xfrm>
            <a:off x="4089001" y="3347597"/>
            <a:ext cx="3771250" cy="2120293"/>
          </a:xfrm>
          <a:prstGeom prst="rect">
            <a:avLst/>
          </a:prstGeom>
        </p:spPr>
      </p:pic>
      <p:pic>
        <p:nvPicPr>
          <p:cNvPr id="8" name="Picture 7"/>
          <p:cNvPicPr>
            <a:picLocks noChangeAspect="1"/>
          </p:cNvPicPr>
          <p:nvPr/>
        </p:nvPicPr>
        <p:blipFill>
          <a:blip r:embed="rId6"/>
          <a:stretch>
            <a:fillRect/>
          </a:stretch>
        </p:blipFill>
        <p:spPr>
          <a:xfrm>
            <a:off x="8189078" y="1284743"/>
            <a:ext cx="3526455" cy="2041632"/>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532" y="1297268"/>
            <a:ext cx="3519718" cy="2639789"/>
          </a:xfrm>
          <a:prstGeom prst="rect">
            <a:avLst/>
          </a:prstGeom>
        </p:spPr>
      </p:pic>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676099" y="4872300"/>
            <a:ext cx="1940037" cy="1513229"/>
          </a:xfrm>
          <a:prstGeom prst="rect">
            <a:avLst/>
          </a:prstGeom>
        </p:spPr>
      </p:pic>
      <p:pic>
        <p:nvPicPr>
          <p:cNvPr id="11" name="Picture 10"/>
          <p:cNvPicPr>
            <a:picLocks noChangeAspect="1"/>
          </p:cNvPicPr>
          <p:nvPr/>
        </p:nvPicPr>
        <p:blipFill>
          <a:blip r:embed="rId9"/>
          <a:stretch>
            <a:fillRect/>
          </a:stretch>
        </p:blipFill>
        <p:spPr>
          <a:xfrm>
            <a:off x="3833424" y="1424107"/>
            <a:ext cx="4148201" cy="1513390"/>
          </a:xfrm>
          <a:prstGeom prst="rect">
            <a:avLst/>
          </a:prstGeom>
        </p:spPr>
      </p:pic>
      <p:pic>
        <p:nvPicPr>
          <p:cNvPr id="13" name="Picture 1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708177" y="3580460"/>
            <a:ext cx="3220006" cy="2415004"/>
          </a:xfrm>
          <a:prstGeom prst="rect">
            <a:avLst/>
          </a:prstGeom>
        </p:spPr>
      </p:pic>
      <p:sp>
        <p:nvSpPr>
          <p:cNvPr id="15" name="TextBox 14"/>
          <p:cNvSpPr txBox="1"/>
          <p:nvPr/>
        </p:nvSpPr>
        <p:spPr>
          <a:xfrm>
            <a:off x="0" y="6510893"/>
            <a:ext cx="9524144" cy="338554"/>
          </a:xfrm>
          <a:prstGeom prst="rect">
            <a:avLst/>
          </a:prstGeom>
          <a:noFill/>
        </p:spPr>
        <p:txBody>
          <a:bodyPr wrap="square" rtlCol="0">
            <a:spAutoFit/>
          </a:bodyPr>
          <a:lstStyle/>
          <a:p>
            <a:r>
              <a:rPr lang="en-US" sz="1600" b="1" dirty="0" smtClean="0">
                <a:solidFill>
                  <a:schemeClr val="bg1"/>
                </a:solidFill>
                <a:latin typeface="Arial" charset="0"/>
                <a:ea typeface="Arial" charset="0"/>
                <a:cs typeface="Arial" charset="0"/>
              </a:rPr>
              <a:t>Background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Binning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1541698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p:cNvSpPr>
            <a:spLocks noGrp="1"/>
          </p:cNvSpPr>
          <p:nvPr>
            <p:ph type="title"/>
          </p:nvPr>
        </p:nvSpPr>
        <p:spPr>
          <a:xfrm>
            <a:off x="838200" y="-16156"/>
            <a:ext cx="10515600" cy="1325563"/>
          </a:xfrm>
        </p:spPr>
        <p:txBody>
          <a:bodyPr/>
          <a:lstStyle/>
          <a:p>
            <a:pPr algn="ctr"/>
            <a:r>
              <a:rPr lang="en-US" b="1" dirty="0" smtClean="0"/>
              <a:t>Microbial Ecology</a:t>
            </a:r>
            <a:endParaRPr lang="en-US" b="1"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2912" y="2026779"/>
            <a:ext cx="3671457" cy="2753594"/>
          </a:xfrm>
          <a:prstGeom prst="rect">
            <a:avLst/>
          </a:prstGeom>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l="4026" r="70294"/>
          <a:stretch/>
        </p:blipFill>
        <p:spPr>
          <a:xfrm>
            <a:off x="8750020" y="1551449"/>
            <a:ext cx="1849442" cy="1216947"/>
          </a:xfrm>
          <a:prstGeom prst="ellipse">
            <a:avLst/>
          </a:prstGeom>
          <a:ln>
            <a:solidFill>
              <a:schemeClr val="tx1"/>
            </a:solidFill>
          </a:ln>
        </p:spPr>
      </p:pic>
      <p:pic>
        <p:nvPicPr>
          <p:cNvPr id="10" name="Picture 9"/>
          <p:cNvPicPr>
            <a:picLocks noChangeAspect="1"/>
          </p:cNvPicPr>
          <p:nvPr/>
        </p:nvPicPr>
        <p:blipFill rotWithShape="1">
          <a:blip r:embed="rId5">
            <a:extLst>
              <a:ext uri="{28A0092B-C50C-407E-A947-70E740481C1C}">
                <a14:useLocalDpi xmlns:a14="http://schemas.microsoft.com/office/drawing/2010/main" val="0"/>
              </a:ext>
            </a:extLst>
          </a:blip>
          <a:srcRect l="30000" r="47403"/>
          <a:stretch/>
        </p:blipFill>
        <p:spPr>
          <a:xfrm>
            <a:off x="8621823" y="3504896"/>
            <a:ext cx="1930683" cy="1195564"/>
          </a:xfrm>
          <a:prstGeom prst="ellipse">
            <a:avLst/>
          </a:prstGeom>
          <a:ln>
            <a:solidFill>
              <a:schemeClr val="tx1"/>
            </a:solidFill>
          </a:ln>
        </p:spPr>
      </p:pic>
      <p:pic>
        <p:nvPicPr>
          <p:cNvPr id="11" name="Picture 10"/>
          <p:cNvPicPr>
            <a:picLocks noChangeAspect="1"/>
          </p:cNvPicPr>
          <p:nvPr/>
        </p:nvPicPr>
        <p:blipFill rotWithShape="1">
          <a:blip r:embed="rId5">
            <a:extLst>
              <a:ext uri="{28A0092B-C50C-407E-A947-70E740481C1C}">
                <a14:useLocalDpi xmlns:a14="http://schemas.microsoft.com/office/drawing/2010/main" val="0"/>
              </a:ext>
            </a:extLst>
          </a:blip>
          <a:srcRect l="51731" r="20384"/>
          <a:stretch/>
        </p:blipFill>
        <p:spPr>
          <a:xfrm>
            <a:off x="10035018" y="2654380"/>
            <a:ext cx="2099998" cy="1053781"/>
          </a:xfrm>
          <a:prstGeom prst="ellipse">
            <a:avLst/>
          </a:prstGeom>
          <a:ln>
            <a:solidFill>
              <a:schemeClr val="tx1"/>
            </a:solidFill>
          </a:ln>
        </p:spPr>
      </p:pic>
      <p:pic>
        <p:nvPicPr>
          <p:cNvPr id="12" name="Picture 11"/>
          <p:cNvPicPr>
            <a:picLocks noChangeAspect="1"/>
          </p:cNvPicPr>
          <p:nvPr/>
        </p:nvPicPr>
        <p:blipFill rotWithShape="1">
          <a:blip r:embed="rId5">
            <a:extLst>
              <a:ext uri="{28A0092B-C50C-407E-A947-70E740481C1C}">
                <a14:useLocalDpi xmlns:a14="http://schemas.microsoft.com/office/drawing/2010/main" val="0"/>
              </a:ext>
            </a:extLst>
          </a:blip>
          <a:srcRect l="79615" r="2086"/>
          <a:stretch/>
        </p:blipFill>
        <p:spPr>
          <a:xfrm>
            <a:off x="10085741" y="4354312"/>
            <a:ext cx="1879247" cy="1436989"/>
          </a:xfrm>
          <a:prstGeom prst="ellipse">
            <a:avLst/>
          </a:prstGeom>
          <a:ln>
            <a:solidFill>
              <a:schemeClr val="tx1"/>
            </a:solidFill>
          </a:ln>
        </p:spPr>
      </p:pic>
      <p:grpSp>
        <p:nvGrpSpPr>
          <p:cNvPr id="15" name="Group 14"/>
          <p:cNvGrpSpPr/>
          <p:nvPr/>
        </p:nvGrpSpPr>
        <p:grpSpPr>
          <a:xfrm>
            <a:off x="4764585" y="2841446"/>
            <a:ext cx="3143599" cy="1355888"/>
            <a:chOff x="3118338" y="2579931"/>
            <a:chExt cx="5697415" cy="1769330"/>
          </a:xfrm>
        </p:grpSpPr>
        <p:pic>
          <p:nvPicPr>
            <p:cNvPr id="16" name="Picture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36814" y="2773362"/>
              <a:ext cx="4622637" cy="1575899"/>
            </a:xfrm>
            <a:prstGeom prst="rect">
              <a:avLst/>
            </a:prstGeom>
          </p:spPr>
        </p:pic>
        <p:sp>
          <p:nvSpPr>
            <p:cNvPr id="17" name="Rectangle 16"/>
            <p:cNvSpPr/>
            <p:nvPr/>
          </p:nvSpPr>
          <p:spPr>
            <a:xfrm>
              <a:off x="3118338" y="3387969"/>
              <a:ext cx="844062" cy="386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236676" y="2579931"/>
              <a:ext cx="1125416" cy="386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7690337" y="3581400"/>
              <a:ext cx="1125416" cy="386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4" name="Straight Arrow Connector 13"/>
          <p:cNvCxnSpPr/>
          <p:nvPr/>
        </p:nvCxnSpPr>
        <p:spPr>
          <a:xfrm>
            <a:off x="3987148" y="3619984"/>
            <a:ext cx="908169" cy="298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Left Brace 21"/>
          <p:cNvSpPr/>
          <p:nvPr/>
        </p:nvSpPr>
        <p:spPr>
          <a:xfrm>
            <a:off x="7866107" y="1706753"/>
            <a:ext cx="689912" cy="3829443"/>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TextBox 24"/>
          <p:cNvSpPr txBox="1"/>
          <p:nvPr/>
        </p:nvSpPr>
        <p:spPr>
          <a:xfrm>
            <a:off x="0" y="6510893"/>
            <a:ext cx="9524144" cy="338554"/>
          </a:xfrm>
          <a:prstGeom prst="rect">
            <a:avLst/>
          </a:prstGeom>
          <a:noFill/>
        </p:spPr>
        <p:txBody>
          <a:bodyPr wrap="square" rtlCol="0">
            <a:spAutoFit/>
          </a:bodyPr>
          <a:lstStyle/>
          <a:p>
            <a:r>
              <a:rPr lang="en-US" sz="1600" b="1" dirty="0" smtClean="0">
                <a:solidFill>
                  <a:schemeClr val="bg1"/>
                </a:solidFill>
                <a:latin typeface="Arial" charset="0"/>
                <a:ea typeface="Arial" charset="0"/>
                <a:cs typeface="Arial" charset="0"/>
              </a:rPr>
              <a:t>Background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Binning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850428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p:cNvSpPr>
            <a:spLocks noGrp="1"/>
          </p:cNvSpPr>
          <p:nvPr>
            <p:ph type="title"/>
          </p:nvPr>
        </p:nvSpPr>
        <p:spPr>
          <a:xfrm>
            <a:off x="931985" y="-127244"/>
            <a:ext cx="10515600" cy="1325563"/>
          </a:xfrm>
        </p:spPr>
        <p:txBody>
          <a:bodyPr/>
          <a:lstStyle/>
          <a:p>
            <a:pPr algn="ctr"/>
            <a:r>
              <a:rPr lang="en-US" b="1" dirty="0" smtClean="0"/>
              <a:t>Metagenome Assembled Genomes</a:t>
            </a:r>
            <a:endParaRPr lang="en-US" b="1"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84" y="1000558"/>
            <a:ext cx="2769580" cy="2077186"/>
          </a:xfrm>
          <a:prstGeom prst="rect">
            <a:avLst/>
          </a:prstGeom>
        </p:spPr>
      </p:pic>
      <p:grpSp>
        <p:nvGrpSpPr>
          <p:cNvPr id="9" name="Group 8"/>
          <p:cNvGrpSpPr/>
          <p:nvPr/>
        </p:nvGrpSpPr>
        <p:grpSpPr>
          <a:xfrm>
            <a:off x="3809999" y="1585609"/>
            <a:ext cx="2464637" cy="959542"/>
            <a:chOff x="3118338" y="2579931"/>
            <a:chExt cx="5697415" cy="1769330"/>
          </a:xfrm>
        </p:grpSpPr>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36814" y="2773362"/>
              <a:ext cx="4622637" cy="1575899"/>
            </a:xfrm>
            <a:prstGeom prst="rect">
              <a:avLst/>
            </a:prstGeom>
          </p:spPr>
        </p:pic>
        <p:sp>
          <p:nvSpPr>
            <p:cNvPr id="11" name="Rectangle 10"/>
            <p:cNvSpPr/>
            <p:nvPr/>
          </p:nvSpPr>
          <p:spPr>
            <a:xfrm>
              <a:off x="3118338" y="3387969"/>
              <a:ext cx="844062" cy="386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36676" y="2579931"/>
              <a:ext cx="1125416" cy="386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690337" y="3581400"/>
              <a:ext cx="1125416" cy="386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 name="Straight Arrow Connector 7"/>
          <p:cNvCxnSpPr/>
          <p:nvPr/>
        </p:nvCxnSpPr>
        <p:spPr>
          <a:xfrm>
            <a:off x="3102082" y="2079529"/>
            <a:ext cx="908169" cy="298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6602025" y="1585609"/>
            <a:ext cx="1956467" cy="1085034"/>
            <a:chOff x="3680129" y="3944166"/>
            <a:chExt cx="3692400" cy="1726590"/>
          </a:xfrm>
        </p:grpSpPr>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03829" y="3956257"/>
              <a:ext cx="3568700" cy="1714499"/>
            </a:xfrm>
            <a:prstGeom prst="rect">
              <a:avLst/>
            </a:prstGeom>
          </p:spPr>
        </p:pic>
        <p:sp>
          <p:nvSpPr>
            <p:cNvPr id="15" name="Rectangle 14"/>
            <p:cNvSpPr/>
            <p:nvPr/>
          </p:nvSpPr>
          <p:spPr>
            <a:xfrm>
              <a:off x="3680129" y="4547045"/>
              <a:ext cx="535278" cy="1508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837251" y="4541938"/>
              <a:ext cx="535278" cy="1508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4679978" y="3944166"/>
              <a:ext cx="1720821" cy="1169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4" name="Straight Arrow Connector 13"/>
          <p:cNvCxnSpPr/>
          <p:nvPr/>
        </p:nvCxnSpPr>
        <p:spPr>
          <a:xfrm>
            <a:off x="6003380" y="2094389"/>
            <a:ext cx="908169" cy="298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a:t>
            </a:r>
            <a:r>
              <a:rPr lang="en-US" sz="12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Binning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pic>
        <p:nvPicPr>
          <p:cNvPr id="3" name="Picture 2"/>
          <p:cNvPicPr>
            <a:picLocks noChangeAspect="1"/>
          </p:cNvPicPr>
          <p:nvPr/>
        </p:nvPicPr>
        <p:blipFill rotWithShape="1">
          <a:blip r:embed="rId7">
            <a:extLst>
              <a:ext uri="{28A0092B-C50C-407E-A947-70E740481C1C}">
                <a14:useLocalDpi xmlns:a14="http://schemas.microsoft.com/office/drawing/2010/main" val="0"/>
              </a:ext>
            </a:extLst>
          </a:blip>
          <a:srcRect l="7546"/>
          <a:stretch/>
        </p:blipFill>
        <p:spPr>
          <a:xfrm>
            <a:off x="9278593" y="1192872"/>
            <a:ext cx="2622114" cy="1770332"/>
          </a:xfrm>
          <a:prstGeom prst="rect">
            <a:avLst/>
          </a:prstGeom>
        </p:spPr>
      </p:pic>
      <p:cxnSp>
        <p:nvCxnSpPr>
          <p:cNvPr id="20" name="Straight Arrow Connector 19"/>
          <p:cNvCxnSpPr/>
          <p:nvPr/>
        </p:nvCxnSpPr>
        <p:spPr>
          <a:xfrm>
            <a:off x="8464458" y="2094389"/>
            <a:ext cx="908169" cy="298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10584769" y="3377267"/>
            <a:ext cx="4881" cy="76310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8" name="Group 37"/>
          <p:cNvGrpSpPr/>
          <p:nvPr/>
        </p:nvGrpSpPr>
        <p:grpSpPr>
          <a:xfrm>
            <a:off x="8694785" y="4702757"/>
            <a:ext cx="2905200" cy="1060207"/>
            <a:chOff x="8694785" y="4702757"/>
            <a:chExt cx="2905200" cy="1060207"/>
          </a:xfrm>
        </p:grpSpPr>
        <p:cxnSp>
          <p:nvCxnSpPr>
            <p:cNvPr id="24" name="Straight Connector 23"/>
            <p:cNvCxnSpPr/>
            <p:nvPr/>
          </p:nvCxnSpPr>
          <p:spPr>
            <a:xfrm flipV="1">
              <a:off x="8975125" y="4739461"/>
              <a:ext cx="1098038" cy="7319"/>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8975125" y="5038569"/>
              <a:ext cx="1647057" cy="1"/>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0746166" y="4702757"/>
              <a:ext cx="701419" cy="26909"/>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0898566" y="4855157"/>
              <a:ext cx="701419" cy="26909"/>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0073163" y="5374105"/>
              <a:ext cx="1526821" cy="13287"/>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8694785" y="5475585"/>
              <a:ext cx="1167615" cy="14155"/>
            </a:xfrm>
            <a:prstGeom prst="line">
              <a:avLst/>
            </a:prstGeom>
            <a:ln w="571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10038374" y="5748809"/>
              <a:ext cx="1167615" cy="14155"/>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grpSp>
      <p:cxnSp>
        <p:nvCxnSpPr>
          <p:cNvPr id="39" name="Straight Arrow Connector 38"/>
          <p:cNvCxnSpPr/>
          <p:nvPr/>
        </p:nvCxnSpPr>
        <p:spPr>
          <a:xfrm flipH="1">
            <a:off x="7381008" y="5161480"/>
            <a:ext cx="103567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1" name="Picture 40"/>
          <p:cNvPicPr/>
          <p:nvPr/>
        </p:nvPicPr>
        <p:blipFill rotWithShape="1">
          <a:blip r:embed="rId8">
            <a:extLst>
              <a:ext uri="{28A0092B-C50C-407E-A947-70E740481C1C}">
                <a14:useLocalDpi xmlns:a14="http://schemas.microsoft.com/office/drawing/2010/main" val="0"/>
              </a:ext>
            </a:extLst>
          </a:blip>
          <a:srcRect t="10700" b="13957"/>
          <a:stretch/>
        </p:blipFill>
        <p:spPr bwMode="auto">
          <a:xfrm>
            <a:off x="5421237" y="4373438"/>
            <a:ext cx="1776542" cy="1689675"/>
          </a:xfrm>
          <a:prstGeom prst="rect">
            <a:avLst/>
          </a:prstGeom>
          <a:ln>
            <a:noFill/>
          </a:ln>
          <a:extLst>
            <a:ext uri="{53640926-AAD7-44d8-BBD7-CCE9431645EC}">
              <a14:shadowObscured xmlns:wpc="http://schemas.microsoft.com/office/word/2010/wordprocessingCanvas" xmlns:mo="http://schemas.microsoft.com/office/mac/office/2008/main" xmlns:mc="http://schemas.openxmlformats.org/markup-compatibility/2006" xmlns:mv="urn:schemas-microsoft-com:mac:vml"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14="http://schemas.microsoft.com/office/drawing/2010/main" xmlns:w="http://schemas.openxmlformats.org/wordprocessingml/2006/main" xmlns:w10="urn:schemas-microsoft-com:office:word" xmlns:v="urn:schemas-microsoft-com:vml" xmlns:o="urn:schemas-microsoft-com:office:office" xmlns="" xmlns:lc="http://schemas.openxmlformats.org/drawingml/2006/lockedCanvas"/>
            </a:ext>
          </a:extLst>
        </p:spPr>
      </p:pic>
      <p:cxnSp>
        <p:nvCxnSpPr>
          <p:cNvPr id="42" name="Straight Arrow Connector 41"/>
          <p:cNvCxnSpPr/>
          <p:nvPr/>
        </p:nvCxnSpPr>
        <p:spPr>
          <a:xfrm flipH="1">
            <a:off x="3992565" y="5118023"/>
            <a:ext cx="103567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3" name="Picture 4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9955" y="4356058"/>
            <a:ext cx="3301837" cy="1587012"/>
          </a:xfrm>
          <a:prstGeom prst="rect">
            <a:avLst/>
          </a:prstGeom>
        </p:spPr>
      </p:pic>
    </p:spTree>
    <p:extLst>
      <p:ext uri="{BB962C8B-B14F-4D97-AF65-F5344CB8AC3E}">
        <p14:creationId xmlns:p14="http://schemas.microsoft.com/office/powerpoint/2010/main" val="584571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a:t>
            </a:r>
            <a:r>
              <a:rPr lang="en-US" sz="12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Binning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sp>
        <p:nvSpPr>
          <p:cNvPr id="7" name="Title 1"/>
          <p:cNvSpPr>
            <a:spLocks noGrp="1"/>
          </p:cNvSpPr>
          <p:nvPr>
            <p:ph type="title"/>
          </p:nvPr>
        </p:nvSpPr>
        <p:spPr>
          <a:xfrm>
            <a:off x="931985" y="-127244"/>
            <a:ext cx="10515600" cy="1325563"/>
          </a:xfrm>
        </p:spPr>
        <p:txBody>
          <a:bodyPr/>
          <a:lstStyle/>
          <a:p>
            <a:pPr algn="ctr"/>
            <a:r>
              <a:rPr lang="en-US" b="1" dirty="0" smtClean="0"/>
              <a:t>Metagenome Assembled Genomes</a:t>
            </a:r>
            <a:endParaRPr lang="en-US" b="1" dirty="0"/>
          </a:p>
        </p:txBody>
      </p:sp>
      <p:grpSp>
        <p:nvGrpSpPr>
          <p:cNvPr id="8" name="Group 7"/>
          <p:cNvGrpSpPr/>
          <p:nvPr/>
        </p:nvGrpSpPr>
        <p:grpSpPr>
          <a:xfrm>
            <a:off x="4643400" y="1462252"/>
            <a:ext cx="2905200" cy="1060207"/>
            <a:chOff x="8694785" y="4702757"/>
            <a:chExt cx="2905200" cy="1060207"/>
          </a:xfrm>
        </p:grpSpPr>
        <p:cxnSp>
          <p:nvCxnSpPr>
            <p:cNvPr id="9" name="Straight Connector 8"/>
            <p:cNvCxnSpPr/>
            <p:nvPr/>
          </p:nvCxnSpPr>
          <p:spPr>
            <a:xfrm flipV="1">
              <a:off x="8975125" y="4739461"/>
              <a:ext cx="1098038" cy="7319"/>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975125" y="5038569"/>
              <a:ext cx="1647057" cy="1"/>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46166" y="4702757"/>
              <a:ext cx="701419" cy="26909"/>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0898566" y="4855157"/>
              <a:ext cx="701419" cy="26909"/>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0073163" y="5374105"/>
              <a:ext cx="1526821" cy="13287"/>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8694785" y="5475585"/>
              <a:ext cx="1167615" cy="14155"/>
            </a:xfrm>
            <a:prstGeom prst="line">
              <a:avLst/>
            </a:prstGeom>
            <a:ln w="571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10038374" y="5748809"/>
              <a:ext cx="1167615" cy="14155"/>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grpSp>
      <p:cxnSp>
        <p:nvCxnSpPr>
          <p:cNvPr id="16" name="Straight Arrow Connector 15"/>
          <p:cNvCxnSpPr/>
          <p:nvPr/>
        </p:nvCxnSpPr>
        <p:spPr>
          <a:xfrm flipH="1">
            <a:off x="6413822" y="3029180"/>
            <a:ext cx="4881" cy="76310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 name="Picture 16"/>
          <p:cNvPicPr>
            <a:picLocks noChangeAspect="1"/>
          </p:cNvPicPr>
          <p:nvPr/>
        </p:nvPicPr>
        <p:blipFill rotWithShape="1">
          <a:blip r:embed="rId4">
            <a:extLst>
              <a:ext uri="{28A0092B-C50C-407E-A947-70E740481C1C}">
                <a14:useLocalDpi xmlns:a14="http://schemas.microsoft.com/office/drawing/2010/main" val="0"/>
              </a:ext>
            </a:extLst>
          </a:blip>
          <a:srcRect l="7546"/>
          <a:stretch/>
        </p:blipFill>
        <p:spPr>
          <a:xfrm>
            <a:off x="5102765" y="4355904"/>
            <a:ext cx="2622114" cy="1770332"/>
          </a:xfrm>
          <a:prstGeom prst="rect">
            <a:avLst/>
          </a:prstGeom>
        </p:spPr>
      </p:pic>
      <p:sp>
        <p:nvSpPr>
          <p:cNvPr id="18" name="TextBox 17"/>
          <p:cNvSpPr txBox="1"/>
          <p:nvPr/>
        </p:nvSpPr>
        <p:spPr>
          <a:xfrm>
            <a:off x="6570796" y="3222670"/>
            <a:ext cx="4045408" cy="369332"/>
          </a:xfrm>
          <a:prstGeom prst="rect">
            <a:avLst/>
          </a:prstGeom>
          <a:noFill/>
        </p:spPr>
        <p:txBody>
          <a:bodyPr wrap="square" rtlCol="0">
            <a:spAutoFit/>
          </a:bodyPr>
          <a:lstStyle/>
          <a:p>
            <a:r>
              <a:rPr lang="en-US" dirty="0" smtClean="0">
                <a:latin typeface="Arial" charset="0"/>
                <a:ea typeface="Arial" charset="0"/>
                <a:cs typeface="Arial" charset="0"/>
              </a:rPr>
              <a:t>Assembly and Mapping Processes</a:t>
            </a:r>
            <a:endParaRPr lang="en-US" dirty="0">
              <a:latin typeface="Arial" charset="0"/>
              <a:ea typeface="Arial" charset="0"/>
              <a:cs typeface="Arial" charset="0"/>
            </a:endParaRPr>
          </a:p>
        </p:txBody>
      </p:sp>
      <p:sp>
        <p:nvSpPr>
          <p:cNvPr id="19" name="TextBox 18"/>
          <p:cNvSpPr txBox="1"/>
          <p:nvPr/>
        </p:nvSpPr>
        <p:spPr>
          <a:xfrm>
            <a:off x="5068183" y="4021812"/>
            <a:ext cx="740734" cy="830997"/>
          </a:xfrm>
          <a:prstGeom prst="rect">
            <a:avLst/>
          </a:prstGeom>
          <a:noFill/>
        </p:spPr>
        <p:txBody>
          <a:bodyPr wrap="square" rtlCol="0">
            <a:spAutoFit/>
          </a:bodyPr>
          <a:lstStyle/>
          <a:p>
            <a:r>
              <a:rPr lang="en-US" sz="4800" b="1" dirty="0" smtClean="0">
                <a:latin typeface="Arial" charset="0"/>
                <a:ea typeface="Arial" charset="0"/>
                <a:cs typeface="Arial" charset="0"/>
              </a:rPr>
              <a:t>?</a:t>
            </a:r>
            <a:endParaRPr lang="en-US" sz="4800" b="1" dirty="0">
              <a:latin typeface="Arial" charset="0"/>
              <a:ea typeface="Arial" charset="0"/>
              <a:cs typeface="Arial" charset="0"/>
            </a:endParaRPr>
          </a:p>
        </p:txBody>
      </p:sp>
      <p:sp>
        <p:nvSpPr>
          <p:cNvPr id="20" name="TextBox 19"/>
          <p:cNvSpPr txBox="1"/>
          <p:nvPr/>
        </p:nvSpPr>
        <p:spPr>
          <a:xfrm>
            <a:off x="7696327" y="5072069"/>
            <a:ext cx="740734" cy="830997"/>
          </a:xfrm>
          <a:prstGeom prst="rect">
            <a:avLst/>
          </a:prstGeom>
          <a:noFill/>
        </p:spPr>
        <p:txBody>
          <a:bodyPr wrap="square" rtlCol="0">
            <a:spAutoFit/>
          </a:bodyPr>
          <a:lstStyle/>
          <a:p>
            <a:r>
              <a:rPr lang="en-US" sz="4800" b="1" dirty="0" smtClean="0">
                <a:latin typeface="Arial" charset="0"/>
                <a:ea typeface="Arial" charset="0"/>
                <a:cs typeface="Arial" charset="0"/>
              </a:rPr>
              <a:t>?</a:t>
            </a:r>
            <a:endParaRPr lang="en-US" sz="4800" b="1" dirty="0">
              <a:latin typeface="Arial" charset="0"/>
              <a:ea typeface="Arial" charset="0"/>
              <a:cs typeface="Arial" charset="0"/>
            </a:endParaRPr>
          </a:p>
        </p:txBody>
      </p:sp>
      <p:sp>
        <p:nvSpPr>
          <p:cNvPr id="21" name="TextBox 20"/>
          <p:cNvSpPr txBox="1"/>
          <p:nvPr/>
        </p:nvSpPr>
        <p:spPr>
          <a:xfrm>
            <a:off x="4760950" y="5459977"/>
            <a:ext cx="740734" cy="830997"/>
          </a:xfrm>
          <a:prstGeom prst="rect">
            <a:avLst/>
          </a:prstGeom>
          <a:noFill/>
        </p:spPr>
        <p:txBody>
          <a:bodyPr wrap="square" rtlCol="0">
            <a:spAutoFit/>
          </a:bodyPr>
          <a:lstStyle/>
          <a:p>
            <a:r>
              <a:rPr lang="en-US" sz="4800" b="1" dirty="0" smtClean="0">
                <a:latin typeface="Arial" charset="0"/>
                <a:ea typeface="Arial" charset="0"/>
                <a:cs typeface="Arial" charset="0"/>
              </a:rPr>
              <a:t>?</a:t>
            </a:r>
            <a:endParaRPr lang="en-US" sz="4800" b="1" dirty="0">
              <a:latin typeface="Arial" charset="0"/>
              <a:ea typeface="Arial" charset="0"/>
              <a:cs typeface="Arial" charset="0"/>
            </a:endParaRPr>
          </a:p>
        </p:txBody>
      </p:sp>
    </p:spTree>
    <p:extLst>
      <p:ext uri="{BB962C8B-B14F-4D97-AF65-F5344CB8AC3E}">
        <p14:creationId xmlns:p14="http://schemas.microsoft.com/office/powerpoint/2010/main" val="933175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5860" y="-210709"/>
            <a:ext cx="10515600" cy="1325563"/>
          </a:xfrm>
        </p:spPr>
        <p:txBody>
          <a:bodyPr/>
          <a:lstStyle/>
          <a:p>
            <a:pPr algn="ctr"/>
            <a:r>
              <a:rPr lang="en-US" b="1" dirty="0" smtClean="0"/>
              <a:t>Binning</a:t>
            </a:r>
            <a:endParaRPr lang="en-US" b="1" dirty="0"/>
          </a:p>
        </p:txBody>
      </p:sp>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idx="1"/>
          </p:nvPr>
        </p:nvSpPr>
        <p:spPr>
          <a:xfrm>
            <a:off x="104832" y="954912"/>
            <a:ext cx="10515600" cy="1528957"/>
          </a:xfrm>
        </p:spPr>
        <p:txBody>
          <a:bodyPr/>
          <a:lstStyle/>
          <a:p>
            <a:pPr marL="0" indent="0">
              <a:buNone/>
            </a:pPr>
            <a:r>
              <a:rPr lang="en-US" dirty="0" smtClean="0"/>
              <a:t>Place the sequence in the correct “bin” or OTU</a:t>
            </a:r>
          </a:p>
          <a:p>
            <a:pPr marL="0" indent="0">
              <a:buNone/>
            </a:pPr>
            <a:r>
              <a:rPr lang="en-US" dirty="0"/>
              <a:t>	</a:t>
            </a:r>
            <a:r>
              <a:rPr lang="en-US" dirty="0" smtClean="0"/>
              <a:t>- Composition based</a:t>
            </a:r>
          </a:p>
          <a:p>
            <a:pPr marL="0" indent="0">
              <a:buNone/>
            </a:pPr>
            <a:r>
              <a:rPr lang="en-US" dirty="0"/>
              <a:t>	</a:t>
            </a:r>
            <a:r>
              <a:rPr lang="en-US" dirty="0" smtClean="0"/>
              <a:t>- Differential Coverage based</a:t>
            </a:r>
            <a:endParaRPr lang="en-US" dirty="0"/>
          </a:p>
        </p:txBody>
      </p:sp>
      <p:sp>
        <p:nvSpPr>
          <p:cNvPr id="15" name="TextBox 14"/>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Binning</a:t>
            </a:r>
            <a:r>
              <a:rPr lang="en-US" sz="12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grpSp>
        <p:nvGrpSpPr>
          <p:cNvPr id="7" name="Group 6"/>
          <p:cNvGrpSpPr/>
          <p:nvPr/>
        </p:nvGrpSpPr>
        <p:grpSpPr>
          <a:xfrm>
            <a:off x="5019297" y="2567702"/>
            <a:ext cx="2905200" cy="1060207"/>
            <a:chOff x="8694785" y="4702757"/>
            <a:chExt cx="2905200" cy="1060207"/>
          </a:xfrm>
        </p:grpSpPr>
        <p:cxnSp>
          <p:nvCxnSpPr>
            <p:cNvPr id="8" name="Straight Connector 7"/>
            <p:cNvCxnSpPr/>
            <p:nvPr/>
          </p:nvCxnSpPr>
          <p:spPr>
            <a:xfrm flipV="1">
              <a:off x="8975125" y="4739461"/>
              <a:ext cx="1098038" cy="7319"/>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8975125" y="5038569"/>
              <a:ext cx="1647057" cy="1"/>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10746166" y="4702757"/>
              <a:ext cx="701419" cy="26909"/>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898566" y="4855157"/>
              <a:ext cx="701419" cy="26909"/>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0073163" y="5374105"/>
              <a:ext cx="1526821" cy="13287"/>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8694785" y="5475585"/>
              <a:ext cx="1167615" cy="14155"/>
            </a:xfrm>
            <a:prstGeom prst="line">
              <a:avLst/>
            </a:prstGeom>
            <a:ln w="571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10038374" y="5748809"/>
              <a:ext cx="1167615" cy="14155"/>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6" name="Left Brace 5"/>
          <p:cNvSpPr/>
          <p:nvPr/>
        </p:nvSpPr>
        <p:spPr>
          <a:xfrm rot="5400000">
            <a:off x="6359077" y="440391"/>
            <a:ext cx="709087" cy="7395410"/>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Can 16"/>
          <p:cNvSpPr/>
          <p:nvPr/>
        </p:nvSpPr>
        <p:spPr>
          <a:xfrm>
            <a:off x="3983011" y="4927044"/>
            <a:ext cx="1379621" cy="1162632"/>
          </a:xfrm>
          <a:prstGeom prst="can">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 name="Can 17"/>
          <p:cNvSpPr/>
          <p:nvPr/>
        </p:nvSpPr>
        <p:spPr>
          <a:xfrm>
            <a:off x="5903850" y="4927876"/>
            <a:ext cx="1379621" cy="1162632"/>
          </a:xfrm>
          <a:prstGeom prst="ca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9" name="Can 18"/>
          <p:cNvSpPr/>
          <p:nvPr/>
        </p:nvSpPr>
        <p:spPr>
          <a:xfrm>
            <a:off x="7796463" y="4906134"/>
            <a:ext cx="1379621" cy="1162632"/>
          </a:xfrm>
          <a:prstGeom prst="can">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0" name="Can 19"/>
          <p:cNvSpPr/>
          <p:nvPr/>
        </p:nvSpPr>
        <p:spPr>
          <a:xfrm>
            <a:off x="9741342" y="4906134"/>
            <a:ext cx="1379621" cy="1162632"/>
          </a:xfrm>
          <a:prstGeom prst="can">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an 20"/>
          <p:cNvSpPr/>
          <p:nvPr/>
        </p:nvSpPr>
        <p:spPr>
          <a:xfrm>
            <a:off x="2147690" y="4920449"/>
            <a:ext cx="1379621" cy="1162632"/>
          </a:xfrm>
          <a:prstGeom prst="can">
            <a:avLst/>
          </a:prstGeom>
          <a:solidFill>
            <a:srgbClr val="7030A0"/>
          </a:solidFill>
          <a:ln>
            <a:solidFill>
              <a:srgbClr val="00206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23" name="Straight Connector 22"/>
          <p:cNvCxnSpPr/>
          <p:nvPr/>
        </p:nvCxnSpPr>
        <p:spPr>
          <a:xfrm>
            <a:off x="2123650" y="4946912"/>
            <a:ext cx="1053846" cy="146924"/>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7796463" y="4946912"/>
            <a:ext cx="1547018" cy="67128"/>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8288742" y="5264422"/>
            <a:ext cx="701419" cy="64887"/>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6333506" y="5093836"/>
            <a:ext cx="730823" cy="89215"/>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5830397" y="4883811"/>
            <a:ext cx="1526821" cy="13287"/>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V="1">
            <a:off x="4130290" y="4927044"/>
            <a:ext cx="1208302" cy="130147"/>
          </a:xfrm>
          <a:prstGeom prst="line">
            <a:avLst/>
          </a:prstGeom>
          <a:ln w="571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631008" y="4742786"/>
            <a:ext cx="1212224" cy="270096"/>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pic>
        <p:nvPicPr>
          <p:cNvPr id="37" name="Picture 36"/>
          <p:cNvPicPr>
            <a:picLocks noChangeAspect="1"/>
          </p:cNvPicPr>
          <p:nvPr/>
        </p:nvPicPr>
        <p:blipFill rotWithShape="1">
          <a:blip r:embed="rId4">
            <a:extLst>
              <a:ext uri="{28A0092B-C50C-407E-A947-70E740481C1C}">
                <a14:useLocalDpi xmlns:a14="http://schemas.microsoft.com/office/drawing/2010/main" val="0"/>
              </a:ext>
            </a:extLst>
          </a:blip>
          <a:srcRect l="82820" t="4222" r="10338" b="80242"/>
          <a:stretch/>
        </p:blipFill>
        <p:spPr>
          <a:xfrm>
            <a:off x="3177496" y="3134831"/>
            <a:ext cx="1311087" cy="416603"/>
          </a:xfrm>
          <a:prstGeom prst="rect">
            <a:avLst/>
          </a:prstGeom>
          <a:ln>
            <a:noFill/>
          </a:ln>
        </p:spPr>
      </p:pic>
      <p:pic>
        <p:nvPicPr>
          <p:cNvPr id="38" name="Picture 3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1453" y="2349853"/>
            <a:ext cx="1999873" cy="1719672"/>
          </a:xfrm>
          <a:prstGeom prst="rect">
            <a:avLst/>
          </a:prstGeom>
        </p:spPr>
      </p:pic>
    </p:spTree>
    <p:extLst>
      <p:ext uri="{BB962C8B-B14F-4D97-AF65-F5344CB8AC3E}">
        <p14:creationId xmlns:p14="http://schemas.microsoft.com/office/powerpoint/2010/main" val="165152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7"/>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7" grpId="0" animBg="1"/>
      <p:bldP spid="18" grpId="0" animBg="1"/>
      <p:bldP spid="19" grpId="0" animBg="1"/>
      <p:bldP spid="20" grpId="0" animBg="1"/>
      <p:bldP spid="2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Composition Based Binning</a:t>
            </a:r>
            <a:endParaRPr lang="en-US" b="1" dirty="0"/>
          </a:p>
        </p:txBody>
      </p:sp>
      <p:sp>
        <p:nvSpPr>
          <p:cNvPr id="3" name="Content Placeholder 2"/>
          <p:cNvSpPr>
            <a:spLocks noGrp="1"/>
          </p:cNvSpPr>
          <p:nvPr>
            <p:ph idx="1"/>
          </p:nvPr>
        </p:nvSpPr>
        <p:spPr>
          <a:xfrm>
            <a:off x="160921" y="1702833"/>
            <a:ext cx="10840453" cy="4020970"/>
          </a:xfrm>
        </p:spPr>
        <p:txBody>
          <a:bodyPr/>
          <a:lstStyle/>
          <a:p>
            <a:r>
              <a:rPr lang="en-US" dirty="0" smtClean="0"/>
              <a:t>Sequence signature k-</a:t>
            </a:r>
            <a:r>
              <a:rPr lang="en-US" dirty="0" err="1" smtClean="0"/>
              <a:t>mer</a:t>
            </a:r>
            <a:r>
              <a:rPr lang="en-US" dirty="0" smtClean="0"/>
              <a:t> (di-nucleotide, tetra-nucleotide) throughout the entire genome</a:t>
            </a:r>
          </a:p>
          <a:p>
            <a:r>
              <a:rPr lang="en-US" dirty="0" smtClean="0"/>
              <a:t>Non-random</a:t>
            </a:r>
          </a:p>
          <a:p>
            <a:r>
              <a:rPr lang="en-US" dirty="0" smtClean="0"/>
              <a:t>Non-linearly related to GC content</a:t>
            </a:r>
          </a:p>
          <a:p>
            <a:r>
              <a:rPr lang="en-US" dirty="0" err="1" smtClean="0"/>
              <a:t>Tetranucleotide</a:t>
            </a:r>
            <a:r>
              <a:rPr lang="en-US" dirty="0" smtClean="0"/>
              <a:t> frequency (TNF) used to bin short reads to OTUs</a:t>
            </a:r>
            <a:endParaRPr lang="en-US" dirty="0"/>
          </a:p>
          <a:p>
            <a:pPr marL="0" indent="0">
              <a:buNone/>
            </a:pPr>
            <a:endParaRPr lang="en-US" dirty="0" smtClean="0"/>
          </a:p>
          <a:p>
            <a:pPr marL="0" indent="0">
              <a:buNone/>
            </a:pPr>
            <a:endParaRPr lang="en-US" dirty="0"/>
          </a:p>
          <a:p>
            <a:pPr marL="0" indent="0">
              <a:buNone/>
            </a:pPr>
            <a:endParaRPr lang="en-US" dirty="0"/>
          </a:p>
        </p:txBody>
      </p:sp>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Binning</a:t>
            </a:r>
            <a:r>
              <a:rPr lang="en-US" sz="12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11917444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Binning</a:t>
            </a:r>
            <a:r>
              <a:rPr lang="en-US" sz="12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t="2726"/>
          <a:stretch/>
        </p:blipFill>
        <p:spPr>
          <a:xfrm>
            <a:off x="0" y="184776"/>
            <a:ext cx="12192000" cy="6131093"/>
          </a:xfrm>
          <a:prstGeom prst="rect">
            <a:avLst/>
          </a:prstGeom>
        </p:spPr>
      </p:pic>
      <p:sp>
        <p:nvSpPr>
          <p:cNvPr id="10" name="TextBox 9"/>
          <p:cNvSpPr txBox="1"/>
          <p:nvPr/>
        </p:nvSpPr>
        <p:spPr>
          <a:xfrm>
            <a:off x="0" y="6083062"/>
            <a:ext cx="4045408" cy="369332"/>
          </a:xfrm>
          <a:prstGeom prst="rect">
            <a:avLst/>
          </a:prstGeom>
          <a:noFill/>
        </p:spPr>
        <p:txBody>
          <a:bodyPr wrap="square" rtlCol="0">
            <a:spAutoFit/>
          </a:bodyPr>
          <a:lstStyle/>
          <a:p>
            <a:r>
              <a:rPr lang="en-US" dirty="0" smtClean="0">
                <a:latin typeface="Arial" charset="0"/>
                <a:ea typeface="Arial" charset="0"/>
                <a:cs typeface="Arial" charset="0"/>
              </a:rPr>
              <a:t>Noble et al. 1998</a:t>
            </a:r>
            <a:endParaRPr lang="en-US" dirty="0">
              <a:latin typeface="Arial" charset="0"/>
              <a:ea typeface="Arial" charset="0"/>
              <a:cs typeface="Arial" charset="0"/>
            </a:endParaRPr>
          </a:p>
        </p:txBody>
      </p:sp>
    </p:spTree>
    <p:extLst>
      <p:ext uri="{BB962C8B-B14F-4D97-AF65-F5344CB8AC3E}">
        <p14:creationId xmlns:p14="http://schemas.microsoft.com/office/powerpoint/2010/main" val="1380901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523038"/>
            <a:ext cx="12192000" cy="3571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Content Placeholder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64988" y="6523038"/>
            <a:ext cx="227012" cy="35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p:cNvSpPr txBox="1"/>
          <p:nvPr/>
        </p:nvSpPr>
        <p:spPr>
          <a:xfrm>
            <a:off x="0" y="6510893"/>
            <a:ext cx="9524144" cy="338554"/>
          </a:xfrm>
          <a:prstGeom prst="rect">
            <a:avLst/>
          </a:prstGeom>
          <a:noFill/>
        </p:spPr>
        <p:txBody>
          <a:bodyPr wrap="square" rtlCol="0">
            <a:spAutoFit/>
          </a:bodyPr>
          <a:lstStyle/>
          <a:p>
            <a:r>
              <a:rPr lang="en-US" sz="1200" dirty="0" smtClean="0">
                <a:solidFill>
                  <a:schemeClr val="bg1"/>
                </a:solidFill>
                <a:latin typeface="Arial" charset="0"/>
                <a:ea typeface="Arial" charset="0"/>
                <a:cs typeface="Arial" charset="0"/>
              </a:rPr>
              <a:t>Background</a:t>
            </a:r>
            <a:r>
              <a:rPr lang="en-US" sz="1600" b="1" dirty="0" smtClean="0">
                <a:solidFill>
                  <a:schemeClr val="bg1"/>
                </a:solidFill>
                <a:latin typeface="Arial" charset="0"/>
                <a:ea typeface="Arial" charset="0"/>
                <a:cs typeface="Arial" charset="0"/>
              </a:rPr>
              <a:t> </a:t>
            </a:r>
            <a:r>
              <a:rPr lang="en-US" sz="12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MAGs</a:t>
            </a:r>
            <a:r>
              <a:rPr lang="en-US" sz="14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600" b="1" dirty="0" smtClean="0">
                <a:solidFill>
                  <a:schemeClr val="bg1"/>
                </a:solidFill>
                <a:latin typeface="Arial" charset="0"/>
                <a:ea typeface="Arial" charset="0"/>
                <a:cs typeface="Arial" charset="0"/>
              </a:rPr>
              <a:t>Binning</a:t>
            </a:r>
            <a:r>
              <a:rPr lang="en-US" sz="1200" dirty="0" smtClean="0">
                <a:solidFill>
                  <a:schemeClr val="bg1"/>
                </a:solidFill>
                <a:latin typeface="Arial" charset="0"/>
                <a:ea typeface="Arial" charset="0"/>
                <a:cs typeface="Arial" charset="0"/>
              </a:rPr>
              <a:t>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Anvi’o </a:t>
            </a:r>
            <a:r>
              <a:rPr lang="en-US" sz="1400" b="1" dirty="0" smtClean="0">
                <a:solidFill>
                  <a:schemeClr val="bg1"/>
                </a:solidFill>
                <a:latin typeface="Arial" charset="0"/>
                <a:ea typeface="Arial" charset="0"/>
                <a:cs typeface="Arial" charset="0"/>
              </a:rPr>
              <a:t>| </a:t>
            </a:r>
            <a:r>
              <a:rPr lang="en-US" sz="1200" dirty="0" smtClean="0">
                <a:solidFill>
                  <a:schemeClr val="bg1"/>
                </a:solidFill>
                <a:latin typeface="Arial" charset="0"/>
                <a:ea typeface="Arial" charset="0"/>
                <a:cs typeface="Arial" charset="0"/>
              </a:rPr>
              <a:t>Questions</a:t>
            </a:r>
            <a:endParaRPr lang="en-US" sz="1200" b="1" dirty="0">
              <a:solidFill>
                <a:schemeClr val="bg1"/>
              </a:solidFill>
              <a:latin typeface="Arial" charset="0"/>
              <a:ea typeface="Arial" charset="0"/>
              <a:cs typeface="Arial"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3233" y="182217"/>
            <a:ext cx="7872373" cy="6297898"/>
          </a:xfrm>
          <a:prstGeom prst="rect">
            <a:avLst/>
          </a:prstGeom>
        </p:spPr>
      </p:pic>
      <p:sp>
        <p:nvSpPr>
          <p:cNvPr id="9" name="Oval 8"/>
          <p:cNvSpPr/>
          <p:nvPr/>
        </p:nvSpPr>
        <p:spPr>
          <a:xfrm rot="2048835">
            <a:off x="7275443" y="304800"/>
            <a:ext cx="384314" cy="636104"/>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rot="3137763">
            <a:off x="5226211" y="4179998"/>
            <a:ext cx="656814" cy="1172763"/>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97873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17-05-24-Anvi-Binning-Talk" id="{0DBFC8BF-A29B-AD45-8A0A-D12A7AEC5FD9}" vid="{3BE83525-E5B2-8D40-AFFD-BF114AE87B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2017-05-24-Anvi-Binning-Talk</Template>
  <TotalTime>371</TotalTime>
  <Words>1784</Words>
  <Application>Microsoft Macintosh PowerPoint</Application>
  <PresentationFormat>Widescreen</PresentationFormat>
  <Paragraphs>164</Paragraphs>
  <Slides>17</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Andale Mono</vt:lpstr>
      <vt:lpstr>Calibri</vt:lpstr>
      <vt:lpstr>Mangal</vt:lpstr>
      <vt:lpstr>Arial</vt:lpstr>
      <vt:lpstr>Office Theme</vt:lpstr>
      <vt:lpstr>Introduction to Metagenomic Binning</vt:lpstr>
      <vt:lpstr>Microbial Ecology</vt:lpstr>
      <vt:lpstr>Microbial Ecology</vt:lpstr>
      <vt:lpstr>Metagenome Assembled Genomes</vt:lpstr>
      <vt:lpstr>Metagenome Assembled Genomes</vt:lpstr>
      <vt:lpstr>Binning</vt:lpstr>
      <vt:lpstr>Composition Based Binning</vt:lpstr>
      <vt:lpstr>PowerPoint Presentation</vt:lpstr>
      <vt:lpstr>PowerPoint Presentation</vt:lpstr>
      <vt:lpstr>Differential Coverage Based Binning</vt:lpstr>
      <vt:lpstr>A Really, Really Crude Way to Think About This: </vt:lpstr>
      <vt:lpstr>Binning Algorithms </vt:lpstr>
      <vt:lpstr>Completeness vs. Redundancy</vt:lpstr>
      <vt:lpstr>Completeness vs. Redundancy</vt:lpstr>
      <vt:lpstr>Anvi’o</vt:lpstr>
      <vt:lpstr>Single Copy Core Genes</vt:lpstr>
      <vt:lpstr>Questions? </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Metagenomic Binning</dc:title>
  <dc:creator>Elizabeth A McDaniel</dc:creator>
  <cp:lastModifiedBy>Elizabeth A McDaniel</cp:lastModifiedBy>
  <cp:revision>27</cp:revision>
  <dcterms:created xsi:type="dcterms:W3CDTF">2017-05-23T20:22:42Z</dcterms:created>
  <dcterms:modified xsi:type="dcterms:W3CDTF">2017-05-24T16:30:05Z</dcterms:modified>
</cp:coreProperties>
</file>

<file path=docProps/thumbnail.jpeg>
</file>